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68" r:id="rId5"/>
    <p:sldId id="299" r:id="rId6"/>
    <p:sldId id="269" r:id="rId7"/>
    <p:sldId id="276" r:id="rId8"/>
    <p:sldId id="277" r:id="rId9"/>
    <p:sldId id="282" r:id="rId10"/>
    <p:sldId id="292" r:id="rId11"/>
    <p:sldId id="284" r:id="rId12"/>
    <p:sldId id="285" r:id="rId13"/>
    <p:sldId id="287" r:id="rId14"/>
    <p:sldId id="293" r:id="rId15"/>
    <p:sldId id="302" r:id="rId16"/>
    <p:sldId id="294" r:id="rId17"/>
    <p:sldId id="295" r:id="rId18"/>
    <p:sldId id="296" r:id="rId19"/>
    <p:sldId id="297" r:id="rId20"/>
    <p:sldId id="300" r:id="rId21"/>
    <p:sldId id="303" r:id="rId22"/>
    <p:sldId id="301" r:id="rId23"/>
    <p:sldId id="298" r:id="rId24"/>
    <p:sldId id="283" r:id="rId2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8"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43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notesMaster" Target="notesMasters/notesMaster1.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customschemas.google.com/relationships/presentationmetadata" Target="metadata"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625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07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15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IN"/>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BB9F91A-7995-4B2B-8561-5E17A605805C}" type="datetimeFigureOut">
              <a:rPr lang="en-US" smtClean="0"/>
              <a:pPr/>
              <a:t>9/8/2022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641ACA-691C-445C-BE51-E799BA941A98}"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2" r:id="rId10"/>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0.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9A55E-60D9-3448-BBCB-1962E7519CF9}"/>
              </a:ext>
            </a:extLst>
          </p:cNvPr>
          <p:cNvSpPr>
            <a:spLocks noGrp="1"/>
          </p:cNvSpPr>
          <p:nvPr>
            <p:ph type="ctrTitle"/>
          </p:nvPr>
        </p:nvSpPr>
        <p:spPr>
          <a:xfrm>
            <a:off x="1371600" y="1535054"/>
            <a:ext cx="15544800" cy="2636358"/>
          </a:xfrm>
        </p:spPr>
        <p:txBody>
          <a:bodyPr/>
          <a:lstStyle/>
          <a:p>
            <a:r>
              <a:rPr lang="en-US" b="1">
                <a:solidFill>
                  <a:schemeClr val="accent2">
                    <a:lumMod val="75000"/>
                  </a:schemeClr>
                </a:solidFill>
              </a:rPr>
              <a:t>FUN WITH MAGNETS </a:t>
            </a:r>
            <a:endParaRPr lang="en-US" b="1" dirty="0">
              <a:solidFill>
                <a:schemeClr val="accent2">
                  <a:lumMod val="75000"/>
                </a:schemeClr>
              </a:solidFill>
            </a:endParaRPr>
          </a:p>
        </p:txBody>
      </p:sp>
      <p:pic>
        <p:nvPicPr>
          <p:cNvPr id="3" name="Picture 2">
            <a:extLst>
              <a:ext uri="{FF2B5EF4-FFF2-40B4-BE49-F238E27FC236}">
                <a16:creationId xmlns:a16="http://schemas.microsoft.com/office/drawing/2014/main" id="{5F1E90D0-20E1-CA4F-BB8B-DCC541AFC1F8}"/>
              </a:ext>
            </a:extLst>
          </p:cNvPr>
          <p:cNvPicPr>
            <a:picLocks noChangeAspect="1"/>
          </p:cNvPicPr>
          <p:nvPr/>
        </p:nvPicPr>
        <p:blipFill>
          <a:blip r:embed="rId2"/>
          <a:stretch>
            <a:fillRect/>
          </a:stretch>
        </p:blipFill>
        <p:spPr>
          <a:xfrm>
            <a:off x="7324737" y="4171412"/>
            <a:ext cx="3962400" cy="341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0EA7F7-2D27-5747-A08D-5EDDC50FBC96}"/>
              </a:ext>
            </a:extLst>
          </p:cNvPr>
          <p:cNvSpPr>
            <a:spLocks noGrp="1"/>
          </p:cNvSpPr>
          <p:nvPr>
            <p:ph type="body" idx="1"/>
          </p:nvPr>
        </p:nvSpPr>
        <p:spPr>
          <a:xfrm rot="10800000" flipV="1">
            <a:off x="3000424" y="809681"/>
            <a:ext cx="14038866" cy="9743279"/>
          </a:xfrm>
        </p:spPr>
        <p:txBody>
          <a:bodyPr>
            <a:noAutofit/>
          </a:bodyPr>
          <a:lstStyle/>
          <a:p>
            <a:r>
              <a:rPr lang="en-US" sz="3600" u="sng">
                <a:solidFill>
                  <a:srgbClr val="00B050"/>
                </a:solidFill>
                <a:latin typeface="Algerian" pitchFamily="82" charset="0"/>
              </a:rPr>
              <a:t>Recap</a:t>
            </a:r>
            <a:r>
              <a:rPr lang="en-US" sz="3600" u="sng">
                <a:solidFill>
                  <a:srgbClr val="00B050"/>
                </a:solidFill>
                <a:latin typeface="Abadi" panose="020B0604020104020204" pitchFamily="34" charset="0"/>
              </a:rPr>
              <a:t>:</a:t>
            </a:r>
          </a:p>
          <a:p>
            <a:pPr marL="800100" indent="-571500">
              <a:buFont typeface="Arial" panose="020B0604020202020204" pitchFamily="34" charset="0"/>
              <a:buChar char="•"/>
            </a:pPr>
            <a:r>
              <a:rPr lang="en-US" sz="3600">
                <a:solidFill>
                  <a:srgbClr val="000000"/>
                </a:solidFill>
                <a:latin typeface="Abadi" panose="020B0604020104020204" pitchFamily="34" charset="0"/>
              </a:rPr>
              <a:t>Magnetite and lodestone.</a:t>
            </a:r>
          </a:p>
          <a:p>
            <a:pPr marL="800100" indent="-571500">
              <a:buFont typeface="Arial" panose="020B0604020202020204" pitchFamily="34" charset="0"/>
              <a:buChar char="•"/>
            </a:pPr>
            <a:r>
              <a:rPr lang="en-US" sz="3600">
                <a:solidFill>
                  <a:srgbClr val="000000"/>
                </a:solidFill>
                <a:latin typeface="Abadi" panose="020B0604020104020204" pitchFamily="34" charset="0"/>
              </a:rPr>
              <a:t>Poles of magnet </a:t>
            </a:r>
          </a:p>
          <a:p>
            <a:pPr marL="800100" indent="-571500">
              <a:buFont typeface="Arial" panose="020B0604020202020204" pitchFamily="34" charset="0"/>
              <a:buChar char="•"/>
            </a:pPr>
            <a:r>
              <a:rPr lang="en-US" sz="3600">
                <a:solidFill>
                  <a:srgbClr val="000000"/>
                </a:solidFill>
                <a:latin typeface="Abadi" panose="020B0604020104020204" pitchFamily="34" charset="0"/>
              </a:rPr>
              <a:t>Attraction and Repulsion of magnet </a:t>
            </a:r>
          </a:p>
          <a:p>
            <a:pPr marL="800100" indent="-571500">
              <a:buFont typeface="Arial" panose="020B0604020202020204" pitchFamily="34" charset="0"/>
              <a:buChar char="•"/>
            </a:pPr>
            <a:endParaRPr lang="en-US" sz="3600">
              <a:solidFill>
                <a:srgbClr val="000000"/>
              </a:solidFill>
              <a:latin typeface="Abadi" panose="020B0604020104020204" pitchFamily="34" charset="0"/>
            </a:endParaRPr>
          </a:p>
          <a:p>
            <a:r>
              <a:rPr lang="en-US" sz="3600">
                <a:solidFill>
                  <a:srgbClr val="000000"/>
                </a:solidFill>
                <a:latin typeface="Abadi"/>
              </a:rPr>
              <a:t>            </a:t>
            </a:r>
          </a:p>
          <a:p>
            <a:r>
              <a:rPr lang="en-US" sz="3600" u="sng">
                <a:solidFill>
                  <a:schemeClr val="accent4">
                    <a:lumMod val="60000"/>
                    <a:lumOff val="40000"/>
                  </a:schemeClr>
                </a:solidFill>
                <a:latin typeface="Algerian" pitchFamily="82" charset="0"/>
              </a:rPr>
              <a:t>Topics:</a:t>
            </a:r>
          </a:p>
          <a:p>
            <a:pPr marL="800100" indent="-571500">
              <a:buFont typeface="Arial" panose="020B0604020202020204" pitchFamily="34" charset="0"/>
              <a:buChar char="•"/>
            </a:pPr>
            <a:r>
              <a:rPr lang="en-US" sz="3600">
                <a:solidFill>
                  <a:srgbClr val="000000"/>
                </a:solidFill>
                <a:latin typeface="Abadi"/>
              </a:rPr>
              <a:t>The Earth’s Magnetism</a:t>
            </a:r>
          </a:p>
          <a:p>
            <a:pPr marL="800100" indent="-571500">
              <a:buFont typeface="Arial" panose="020B0604020202020204" pitchFamily="34" charset="0"/>
              <a:buChar char="•"/>
            </a:pPr>
            <a:r>
              <a:rPr lang="en-US" sz="3600">
                <a:solidFill>
                  <a:srgbClr val="000000"/>
                </a:solidFill>
                <a:latin typeface="Abadi"/>
              </a:rPr>
              <a:t>The Magnetic Compass</a:t>
            </a:r>
          </a:p>
          <a:p>
            <a:pPr marL="800100" indent="-571500">
              <a:buFont typeface="Arial" panose="020B0604020202020204" pitchFamily="34" charset="0"/>
              <a:buChar char="•"/>
            </a:pPr>
            <a:r>
              <a:rPr lang="en-US" sz="3600">
                <a:solidFill>
                  <a:srgbClr val="000000"/>
                </a:solidFill>
                <a:latin typeface="Abadi"/>
              </a:rPr>
              <a:t>Making magnet </a:t>
            </a:r>
          </a:p>
          <a:p>
            <a:pPr marL="800100" indent="-571500">
              <a:buFont typeface="Arial" panose="020B0604020202020204" pitchFamily="34" charset="0"/>
              <a:buChar char="•"/>
            </a:pPr>
            <a:r>
              <a:rPr lang="en-US" sz="3600">
                <a:solidFill>
                  <a:srgbClr val="000000"/>
                </a:solidFill>
                <a:latin typeface="Abadi"/>
              </a:rPr>
              <a:t>Magnetic field</a:t>
            </a:r>
          </a:p>
          <a:p>
            <a:pPr marL="800100" indent="-571500">
              <a:buFont typeface="Arial" panose="020B0604020202020204" pitchFamily="34" charset="0"/>
              <a:buChar char="•"/>
            </a:pPr>
            <a:r>
              <a:rPr lang="en-US" sz="3600">
                <a:solidFill>
                  <a:srgbClr val="000000"/>
                </a:solidFill>
                <a:latin typeface="Abadi" panose="020B0604020104020204" pitchFamily="34" charset="0"/>
              </a:rPr>
              <a:t>Uses of Magnet</a:t>
            </a:r>
            <a:endParaRPr lang="en-US" sz="3600" dirty="0">
              <a:solidFill>
                <a:srgbClr val="000000"/>
              </a:solidFill>
              <a:latin typeface="Abadi" panose="020B0604020104020204" pitchFamily="34" charset="0"/>
            </a:endParaRPr>
          </a:p>
          <a:p>
            <a:r>
              <a:rPr lang="en-US" sz="3600" dirty="0">
                <a:solidFill>
                  <a:srgbClr val="000000"/>
                </a:solidFill>
                <a:latin typeface="Abadi"/>
              </a:rPr>
              <a:t>                                                                                  </a:t>
            </a:r>
          </a:p>
          <a:p>
            <a:r>
              <a:rPr lang="en-US" sz="3600" dirty="0">
                <a:solidFill>
                  <a:srgbClr val="000000"/>
                </a:solidFill>
              </a:rPr>
              <a:t>                                                                                                            </a:t>
            </a:r>
            <a:endParaRPr lang="en-US" dirty="0"/>
          </a:p>
          <a:p>
            <a:r>
              <a:rPr lang="en-US" sz="3600" dirty="0">
                <a:solidFill>
                  <a:srgbClr val="000000"/>
                </a:solidFill>
                <a:latin typeface="Abadi"/>
              </a:rPr>
              <a:t>                                                                                                                                                  </a:t>
            </a:r>
            <a:endParaRPr lang="en-US" dirty="0"/>
          </a:p>
        </p:txBody>
      </p:sp>
      <p:sp>
        <p:nvSpPr>
          <p:cNvPr id="4" name="Slide Number Placeholder 3">
            <a:extLst>
              <a:ext uri="{FF2B5EF4-FFF2-40B4-BE49-F238E27FC236}">
                <a16:creationId xmlns:a16="http://schemas.microsoft.com/office/drawing/2014/main" id="{7D8620B6-D93E-1542-AABC-A980E81D6A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4038831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6453-B47A-5745-8C26-CB2C3AD21119}"/>
              </a:ext>
            </a:extLst>
          </p:cNvPr>
          <p:cNvSpPr>
            <a:spLocks noGrp="1"/>
          </p:cNvSpPr>
          <p:nvPr>
            <p:ph type="title"/>
          </p:nvPr>
        </p:nvSpPr>
        <p:spPr>
          <a:xfrm>
            <a:off x="2432642" y="3186198"/>
            <a:ext cx="13422715" cy="3914603"/>
          </a:xfrm>
        </p:spPr>
        <p:txBody>
          <a:bodyPr/>
          <a:lstStyle/>
          <a:p>
            <a:r>
              <a:rPr lang="en-US" dirty="0"/>
              <a:t>https://youtu.be/PcuDZThGZ-k</a:t>
            </a:r>
          </a:p>
        </p:txBody>
      </p:sp>
      <p:sp>
        <p:nvSpPr>
          <p:cNvPr id="3" name="Text Placeholder 2">
            <a:extLst>
              <a:ext uri="{FF2B5EF4-FFF2-40B4-BE49-F238E27FC236}">
                <a16:creationId xmlns:a16="http://schemas.microsoft.com/office/drawing/2014/main" id="{964F4586-5AD6-E346-841D-EC6BB3F161EA}"/>
              </a:ext>
            </a:extLst>
          </p:cNvPr>
          <p:cNvSpPr>
            <a:spLocks noGrp="1"/>
          </p:cNvSpPr>
          <p:nvPr>
            <p:ph type="body" idx="1"/>
          </p:nvPr>
        </p:nvSpPr>
        <p:spPr>
          <a:xfrm>
            <a:off x="2968831" y="497126"/>
            <a:ext cx="14596856" cy="1572059"/>
          </a:xfrm>
        </p:spPr>
        <p:txBody>
          <a:bodyPr>
            <a:noAutofit/>
          </a:bodyPr>
          <a:lstStyle/>
          <a:p>
            <a:r>
              <a:rPr lang="en-US" sz="3600" b="1" u="sng">
                <a:solidFill>
                  <a:srgbClr val="FF0000"/>
                </a:solidFill>
                <a:latin typeface="Abadi" panose="020B0604020104020204" pitchFamily="34" charset="0"/>
              </a:rPr>
              <a:t>Earth’s magnetism: </a:t>
            </a:r>
          </a:p>
        </p:txBody>
      </p:sp>
      <p:sp>
        <p:nvSpPr>
          <p:cNvPr id="4" name="Slide Number Placeholder 3">
            <a:extLst>
              <a:ext uri="{FF2B5EF4-FFF2-40B4-BE49-F238E27FC236}">
                <a16:creationId xmlns:a16="http://schemas.microsoft.com/office/drawing/2014/main" id="{7D40147F-76A5-7F47-91BA-5490F8C9FC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1714741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FBE0-D2CF-0442-8470-FFA90928878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E619AB9-EFAC-1A4B-B08A-15AED88650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37A2EB-1608-CD4A-91DE-CA75CC2D08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286138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E89B-452C-F44D-A43E-12A57D849A11}"/>
              </a:ext>
            </a:extLst>
          </p:cNvPr>
          <p:cNvSpPr>
            <a:spLocks noGrp="1"/>
          </p:cNvSpPr>
          <p:nvPr>
            <p:ph type="title"/>
          </p:nvPr>
        </p:nvSpPr>
        <p:spPr>
          <a:xfrm>
            <a:off x="1747910" y="5695802"/>
            <a:ext cx="10710386" cy="2836381"/>
          </a:xfrm>
        </p:spPr>
        <p:txBody>
          <a:bodyPr>
            <a:normAutofit/>
          </a:bodyPr>
          <a:lstStyle/>
          <a:p>
            <a:endParaRPr lang="en-US"/>
          </a:p>
        </p:txBody>
      </p:sp>
      <p:sp>
        <p:nvSpPr>
          <p:cNvPr id="3" name="Text Placeholder 2">
            <a:extLst>
              <a:ext uri="{FF2B5EF4-FFF2-40B4-BE49-F238E27FC236}">
                <a16:creationId xmlns:a16="http://schemas.microsoft.com/office/drawing/2014/main" id="{CE4BDF2A-D788-5047-B949-921FB206C738}"/>
              </a:ext>
            </a:extLst>
          </p:cNvPr>
          <p:cNvSpPr>
            <a:spLocks noGrp="1"/>
          </p:cNvSpPr>
          <p:nvPr>
            <p:ph type="body" idx="1"/>
          </p:nvPr>
        </p:nvSpPr>
        <p:spPr>
          <a:xfrm>
            <a:off x="2017803" y="1754817"/>
            <a:ext cx="9821536" cy="4716982"/>
          </a:xfrm>
        </p:spPr>
        <p:txBody>
          <a:bodyPr>
            <a:noAutofit/>
          </a:bodyPr>
          <a:lstStyle/>
          <a:p>
            <a:r>
              <a:rPr lang="en-US" sz="3200" b="1" u="sng">
                <a:solidFill>
                  <a:srgbClr val="00B050"/>
                </a:solidFill>
              </a:rPr>
              <a:t>The magnetic compass:</a:t>
            </a:r>
          </a:p>
          <a:p>
            <a:pPr marL="685800" indent="-457200">
              <a:buFont typeface="Arial" panose="020B0604020202020204" pitchFamily="34" charset="0"/>
              <a:buChar char="•"/>
            </a:pPr>
            <a:r>
              <a:rPr lang="en-US" sz="3200" b="1">
                <a:solidFill>
                  <a:schemeClr val="tx1"/>
                </a:solidFill>
              </a:rPr>
              <a:t>First the magnets are used as compass to find the direction by the sailers.. </a:t>
            </a:r>
          </a:p>
          <a:p>
            <a:pPr marL="685800" indent="-457200">
              <a:buFont typeface="Arial" panose="020B0604020202020204" pitchFamily="34" charset="0"/>
              <a:buChar char="•"/>
            </a:pPr>
            <a:r>
              <a:rPr lang="en-US" sz="3200" b="1">
                <a:solidFill>
                  <a:schemeClr val="tx1"/>
                </a:solidFill>
              </a:rPr>
              <a:t>It has a magnetic needle which is fixed at the centre and rotates freely about that point.</a:t>
            </a:r>
          </a:p>
          <a:p>
            <a:pPr marL="685800" indent="-457200">
              <a:buFont typeface="Arial" panose="020B0604020202020204" pitchFamily="34" charset="0"/>
              <a:buChar char="•"/>
            </a:pPr>
            <a:r>
              <a:rPr lang="en-US" sz="3200" b="1">
                <a:solidFill>
                  <a:schemeClr val="tx1"/>
                </a:solidFill>
              </a:rPr>
              <a:t>The needle aline itself always in North-South direction provided it is away from any other magnetic materials.</a:t>
            </a:r>
          </a:p>
        </p:txBody>
      </p:sp>
      <p:sp>
        <p:nvSpPr>
          <p:cNvPr id="4" name="Slide Number Placeholder 3">
            <a:extLst>
              <a:ext uri="{FF2B5EF4-FFF2-40B4-BE49-F238E27FC236}">
                <a16:creationId xmlns:a16="http://schemas.microsoft.com/office/drawing/2014/main" id="{BCB9E35D-CCD3-DA4D-B3AD-3F771D342F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6" name="Picture 5">
            <a:extLst>
              <a:ext uri="{FF2B5EF4-FFF2-40B4-BE49-F238E27FC236}">
                <a16:creationId xmlns:a16="http://schemas.microsoft.com/office/drawing/2014/main" id="{EA1A0863-891E-524C-98D5-5DCC1E4B7679}"/>
              </a:ext>
            </a:extLst>
          </p:cNvPr>
          <p:cNvPicPr>
            <a:picLocks noChangeAspect="1"/>
          </p:cNvPicPr>
          <p:nvPr/>
        </p:nvPicPr>
        <p:blipFill>
          <a:blip r:embed="rId2"/>
          <a:stretch>
            <a:fillRect/>
          </a:stretch>
        </p:blipFill>
        <p:spPr>
          <a:xfrm>
            <a:off x="12272558" y="2376543"/>
            <a:ext cx="3997639" cy="4429309"/>
          </a:xfrm>
          <a:prstGeom prst="rect">
            <a:avLst/>
          </a:prstGeom>
        </p:spPr>
      </p:pic>
    </p:spTree>
    <p:extLst>
      <p:ext uri="{BB962C8B-B14F-4D97-AF65-F5344CB8AC3E}">
        <p14:creationId xmlns:p14="http://schemas.microsoft.com/office/powerpoint/2010/main" val="800768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972B-598B-774D-A81C-41BC4EA8EDB0}"/>
              </a:ext>
            </a:extLst>
          </p:cNvPr>
          <p:cNvSpPr>
            <a:spLocks noGrp="1"/>
          </p:cNvSpPr>
          <p:nvPr>
            <p:ph type="title"/>
          </p:nvPr>
        </p:nvSpPr>
        <p:spPr>
          <a:xfrm>
            <a:off x="2108410" y="1707712"/>
            <a:ext cx="15265190" cy="5399916"/>
          </a:xfrm>
        </p:spPr>
        <p:txBody>
          <a:bodyPr>
            <a:normAutofit fontScale="90000"/>
          </a:bodyPr>
          <a:lstStyle/>
          <a:p>
            <a:r>
              <a:rPr lang="en-US" u="sng">
                <a:solidFill>
                  <a:srgbClr val="FF0000"/>
                </a:solidFill>
              </a:rPr>
              <a:t>Making magnets:</a:t>
            </a:r>
            <a:br>
              <a:rPr lang="en-US" u="sng">
                <a:solidFill>
                  <a:srgbClr val="FF0000"/>
                </a:solidFill>
              </a:rPr>
            </a:br>
            <a:br>
              <a:rPr lang="en-US"/>
            </a:br>
            <a:r>
              <a:rPr lang="en-US"/>
              <a:t>A piece of iron can be magnetized by using a magnet in the following ways</a:t>
            </a:r>
            <a:br>
              <a:rPr lang="en-US"/>
            </a:br>
            <a:r>
              <a:rPr lang="en-US"/>
              <a:t>1) </a:t>
            </a:r>
            <a:r>
              <a:rPr lang="en-US" u="sng"/>
              <a:t>Single touch method:</a:t>
            </a:r>
            <a:r>
              <a:rPr lang="en-US"/>
              <a:t>                         2) </a:t>
            </a:r>
            <a:r>
              <a:rPr lang="en-US" u="sng"/>
              <a:t>Using Electric current:</a:t>
            </a:r>
            <a:br>
              <a:rPr lang="en-US"/>
            </a:br>
            <a:r>
              <a:rPr lang="en-US"/>
              <a:t>It is no longer used.                                      Now a days magnetsare produced</a:t>
            </a:r>
            <a:br>
              <a:rPr lang="en-US"/>
            </a:br>
            <a:br>
              <a:rPr lang="en-US"/>
            </a:br>
            <a:endParaRPr lang="en-US"/>
          </a:p>
        </p:txBody>
      </p:sp>
      <p:sp>
        <p:nvSpPr>
          <p:cNvPr id="3" name="Text Placeholder 2">
            <a:extLst>
              <a:ext uri="{FF2B5EF4-FFF2-40B4-BE49-F238E27FC236}">
                <a16:creationId xmlns:a16="http://schemas.microsoft.com/office/drawing/2014/main" id="{3DE14A7A-9CE5-C04E-8076-546FCA73C505}"/>
              </a:ext>
            </a:extLst>
          </p:cNvPr>
          <p:cNvSpPr>
            <a:spLocks noGrp="1"/>
          </p:cNvSpPr>
          <p:nvPr>
            <p:ph type="body" idx="1"/>
          </p:nvPr>
        </p:nvSpPr>
        <p:spPr>
          <a:xfrm>
            <a:off x="-4325690" y="3978777"/>
            <a:ext cx="9853050" cy="8197957"/>
          </a:xfrm>
        </p:spPr>
        <p:txBody>
          <a:bodyPr>
            <a:normAutofit/>
          </a:bodyPr>
          <a:lstStyle/>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solidFill>
                <a:schemeClr val="tx1"/>
              </a:solidFill>
              <a:latin typeface="Abadi" panose="020B0604020104020204" pitchFamily="34" charset="0"/>
            </a:endParaRPr>
          </a:p>
          <a:p>
            <a:endParaRPr lang="en-US" sz="3600">
              <a:latin typeface="Abadi" panose="020B0604020104020204" pitchFamily="34" charset="0"/>
            </a:endParaRPr>
          </a:p>
          <a:p>
            <a:endParaRPr lang="en-US" sz="3600">
              <a:latin typeface="Abadi" panose="020B0604020104020204" pitchFamily="34" charset="0"/>
            </a:endParaRPr>
          </a:p>
          <a:p>
            <a:endParaRPr lang="en-US"/>
          </a:p>
        </p:txBody>
      </p:sp>
      <p:sp>
        <p:nvSpPr>
          <p:cNvPr id="4" name="Slide Number Placeholder 3">
            <a:extLst>
              <a:ext uri="{FF2B5EF4-FFF2-40B4-BE49-F238E27FC236}">
                <a16:creationId xmlns:a16="http://schemas.microsoft.com/office/drawing/2014/main" id="{17DAB824-0786-FC47-A9F9-D440D3882D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9" name="Picture 8">
            <a:extLst>
              <a:ext uri="{FF2B5EF4-FFF2-40B4-BE49-F238E27FC236}">
                <a16:creationId xmlns:a16="http://schemas.microsoft.com/office/drawing/2014/main" id="{297F23EF-AF9B-414B-A0B6-FE71F831EF69}"/>
              </a:ext>
            </a:extLst>
          </p:cNvPr>
          <p:cNvPicPr>
            <a:picLocks noChangeAspect="1"/>
          </p:cNvPicPr>
          <p:nvPr/>
        </p:nvPicPr>
        <p:blipFill>
          <a:blip r:embed="rId2"/>
          <a:stretch>
            <a:fillRect/>
          </a:stretch>
        </p:blipFill>
        <p:spPr>
          <a:xfrm>
            <a:off x="2776069" y="5371513"/>
            <a:ext cx="3457575" cy="2066925"/>
          </a:xfrm>
          <a:prstGeom prst="rect">
            <a:avLst/>
          </a:prstGeom>
        </p:spPr>
      </p:pic>
      <p:pic>
        <p:nvPicPr>
          <p:cNvPr id="6" name="Picture 5">
            <a:extLst>
              <a:ext uri="{FF2B5EF4-FFF2-40B4-BE49-F238E27FC236}">
                <a16:creationId xmlns:a16="http://schemas.microsoft.com/office/drawing/2014/main" id="{262321CD-D3F7-664F-B0C9-50869FE39DB5}"/>
              </a:ext>
            </a:extLst>
          </p:cNvPr>
          <p:cNvPicPr>
            <a:picLocks noChangeAspect="1"/>
          </p:cNvPicPr>
          <p:nvPr/>
        </p:nvPicPr>
        <p:blipFill>
          <a:blip r:embed="rId3"/>
          <a:stretch>
            <a:fillRect/>
          </a:stretch>
        </p:blipFill>
        <p:spPr>
          <a:xfrm>
            <a:off x="11529024" y="5216265"/>
            <a:ext cx="3539017" cy="2222173"/>
          </a:xfrm>
          <a:prstGeom prst="rect">
            <a:avLst/>
          </a:prstGeom>
        </p:spPr>
      </p:pic>
      <p:sp>
        <p:nvSpPr>
          <p:cNvPr id="8" name="TextBox 7">
            <a:extLst>
              <a:ext uri="{FF2B5EF4-FFF2-40B4-BE49-F238E27FC236}">
                <a16:creationId xmlns:a16="http://schemas.microsoft.com/office/drawing/2014/main" id="{5E4826C9-7DF6-2542-B72D-224AA299AD4F}"/>
              </a:ext>
            </a:extLst>
          </p:cNvPr>
          <p:cNvSpPr txBox="1"/>
          <p:nvPr/>
        </p:nvSpPr>
        <p:spPr>
          <a:xfrm>
            <a:off x="2276104" y="8111854"/>
            <a:ext cx="14151428" cy="646331"/>
          </a:xfrm>
          <a:prstGeom prst="rect">
            <a:avLst/>
          </a:prstGeom>
          <a:noFill/>
        </p:spPr>
        <p:txBody>
          <a:bodyPr wrap="square">
            <a:spAutoFit/>
          </a:bodyPr>
          <a:lstStyle/>
          <a:p>
            <a:r>
              <a:rPr lang="en-US" sz="3600" b="1"/>
              <a:t>Youtube video link :  https://youtu.be/fHMmNx4AlPg</a:t>
            </a:r>
          </a:p>
        </p:txBody>
      </p:sp>
    </p:spTree>
    <p:extLst>
      <p:ext uri="{BB962C8B-B14F-4D97-AF65-F5344CB8AC3E}">
        <p14:creationId xmlns:p14="http://schemas.microsoft.com/office/powerpoint/2010/main" val="29636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F7F1-1C1B-7D47-A315-D960CD7EA4C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B0C55E0-0A85-EE48-AEC7-61BB0F45F636}"/>
              </a:ext>
            </a:extLst>
          </p:cNvPr>
          <p:cNvSpPr>
            <a:spLocks noGrp="1"/>
          </p:cNvSpPr>
          <p:nvPr>
            <p:ph type="body" idx="1"/>
          </p:nvPr>
        </p:nvSpPr>
        <p:spPr>
          <a:xfrm rot="10800000" flipV="1">
            <a:off x="2195135" y="232641"/>
            <a:ext cx="15370552" cy="8156102"/>
          </a:xfrm>
        </p:spPr>
        <p:txBody>
          <a:bodyPr>
            <a:noAutofit/>
          </a:bodyPr>
          <a:lstStyle/>
          <a:p>
            <a:r>
              <a:rPr lang="en-US" sz="3200" b="1" u="sng">
                <a:solidFill>
                  <a:srgbClr val="FF0000"/>
                </a:solidFill>
                <a:latin typeface="Abadi" panose="020B0604020104020204" pitchFamily="34" charset="0"/>
              </a:rPr>
              <a:t>Demagnetization</a:t>
            </a:r>
            <a:r>
              <a:rPr lang="en-US" sz="3200" b="1">
                <a:solidFill>
                  <a:schemeClr val="tx1"/>
                </a:solidFill>
                <a:latin typeface="Abadi" panose="020B0604020104020204" pitchFamily="34" charset="0"/>
              </a:rPr>
              <a:t>:</a:t>
            </a:r>
          </a:p>
          <a:p>
            <a:pPr marL="685800" indent="-457200">
              <a:buFont typeface="Arial" panose="020B0604020202020204" pitchFamily="34" charset="0"/>
              <a:buChar char="•"/>
            </a:pPr>
            <a:r>
              <a:rPr lang="en-US" sz="3200" b="1">
                <a:solidFill>
                  <a:schemeClr val="tx1"/>
                </a:solidFill>
                <a:latin typeface="Abadi" panose="020B0604020104020204" pitchFamily="34" charset="0"/>
              </a:rPr>
              <a:t> A magnet loses its magnetism.</a:t>
            </a:r>
          </a:p>
          <a:p>
            <a:pPr marL="685800" indent="-457200">
              <a:buFont typeface="Arial" panose="020B0604020202020204" pitchFamily="34" charset="0"/>
              <a:buChar char="•"/>
            </a:pPr>
            <a:r>
              <a:rPr lang="en-US" sz="3200" b="1">
                <a:solidFill>
                  <a:srgbClr val="00B0F0"/>
                </a:solidFill>
                <a:latin typeface="Abadi" panose="020B0604020104020204" pitchFamily="34" charset="0"/>
              </a:rPr>
              <a:t> How???</a:t>
            </a:r>
          </a:p>
          <a:p>
            <a:pPr marL="685800" indent="-457200">
              <a:buFont typeface="Arial" panose="020B0604020202020204" pitchFamily="34" charset="0"/>
              <a:buChar char="•"/>
            </a:pPr>
            <a:r>
              <a:rPr lang="en-US" sz="3200" b="1">
                <a:solidFill>
                  <a:schemeClr val="tx1"/>
                </a:solidFill>
                <a:latin typeface="Abadi" panose="020B0604020104020204" pitchFamily="34" charset="0"/>
              </a:rPr>
              <a:t>If is hammered </a:t>
            </a:r>
          </a:p>
          <a:p>
            <a:pPr marL="685800" indent="-457200">
              <a:buFont typeface="Arial" panose="020B0604020202020204" pitchFamily="34" charset="0"/>
              <a:buChar char="•"/>
            </a:pPr>
            <a:r>
              <a:rPr lang="en-US" sz="3200" b="1">
                <a:solidFill>
                  <a:schemeClr val="tx1"/>
                </a:solidFill>
                <a:latin typeface="Abadi" panose="020B0604020104020204" pitchFamily="34" charset="0"/>
              </a:rPr>
              <a:t>If the magnet falls from height. </a:t>
            </a:r>
          </a:p>
          <a:p>
            <a:pPr marL="685800" indent="-457200">
              <a:buFont typeface="Arial" panose="020B0604020202020204" pitchFamily="34" charset="0"/>
              <a:buChar char="•"/>
            </a:pPr>
            <a:r>
              <a:rPr lang="en-US" sz="3200" b="1">
                <a:solidFill>
                  <a:schemeClr val="tx1"/>
                </a:solidFill>
                <a:latin typeface="Abadi" panose="020B0604020104020204" pitchFamily="34" charset="0"/>
              </a:rPr>
              <a:t>Heating the magnet above a certain temperature. </a:t>
            </a:r>
          </a:p>
          <a:p>
            <a:pPr marL="685800" indent="-457200">
              <a:buFont typeface="Arial" panose="020B0604020202020204" pitchFamily="34" charset="0"/>
              <a:buChar char="•"/>
            </a:pPr>
            <a:endParaRPr lang="en-US" sz="3200" b="1">
              <a:solidFill>
                <a:schemeClr val="tx1"/>
              </a:solidFill>
              <a:latin typeface="Abadi" panose="020B0604020104020204" pitchFamily="34" charset="0"/>
            </a:endParaRPr>
          </a:p>
          <a:p>
            <a:pPr marL="228600" indent="0"/>
            <a:r>
              <a:rPr lang="en-US" sz="3200" b="1" u="sng">
                <a:solidFill>
                  <a:srgbClr val="FF0000"/>
                </a:solidFill>
                <a:latin typeface="Abadi" panose="020B0604020104020204" pitchFamily="34" charset="0"/>
              </a:rPr>
              <a:t>Storing a magnet: </a:t>
            </a:r>
          </a:p>
          <a:p>
            <a:pPr marL="685800" indent="-457200">
              <a:buFont typeface="Arial" panose="020B0604020202020204" pitchFamily="34" charset="0"/>
              <a:buChar char="•"/>
            </a:pPr>
            <a:r>
              <a:rPr lang="en-US" sz="3200" b="1">
                <a:solidFill>
                  <a:schemeClr val="tx1"/>
                </a:solidFill>
                <a:latin typeface="Abadi" panose="020B0604020104020204" pitchFamily="34" charset="0"/>
              </a:rPr>
              <a:t>Self demagnatization – The magnets losses it‘s magnetic power when their poles are left free.</a:t>
            </a:r>
          </a:p>
          <a:p>
            <a:pPr marL="685800" indent="-457200">
              <a:buFont typeface="Arial" panose="020B0604020202020204" pitchFamily="34" charset="0"/>
              <a:buChar char="•"/>
            </a:pPr>
            <a:r>
              <a:rPr lang="en-US" sz="3200" b="1">
                <a:solidFill>
                  <a:schemeClr val="tx1"/>
                </a:solidFill>
                <a:latin typeface="Abadi" panose="020B0604020104020204" pitchFamily="34" charset="0"/>
              </a:rPr>
              <a:t>To avoid this bar magnets are kept separated by a piece of wood, with unlike poles alongside each other. </a:t>
            </a:r>
          </a:p>
          <a:p>
            <a:pPr marL="685800" indent="-457200">
              <a:buFont typeface="Arial" panose="020B0604020202020204" pitchFamily="34" charset="0"/>
              <a:buChar char="•"/>
            </a:pPr>
            <a:endParaRPr lang="en-US" sz="3200" b="1">
              <a:solidFill>
                <a:schemeClr val="tx1"/>
              </a:solidFill>
              <a:latin typeface="Abadi" panose="020B0604020104020204" pitchFamily="34" charset="0"/>
            </a:endParaRPr>
          </a:p>
        </p:txBody>
      </p:sp>
      <p:sp>
        <p:nvSpPr>
          <p:cNvPr id="4" name="Slide Number Placeholder 3">
            <a:extLst>
              <a:ext uri="{FF2B5EF4-FFF2-40B4-BE49-F238E27FC236}">
                <a16:creationId xmlns:a16="http://schemas.microsoft.com/office/drawing/2014/main" id="{D275A466-7DE6-7F4C-9DA0-19F62DE156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extLst>
      <p:ext uri="{BB962C8B-B14F-4D97-AF65-F5344CB8AC3E}">
        <p14:creationId xmlns:p14="http://schemas.microsoft.com/office/powerpoint/2010/main" val="2787691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F955-1D19-4D40-ABF3-A8ED11D92F3B}"/>
              </a:ext>
            </a:extLst>
          </p:cNvPr>
          <p:cNvSpPr>
            <a:spLocks noGrp="1"/>
          </p:cNvSpPr>
          <p:nvPr>
            <p:ph type="title"/>
          </p:nvPr>
        </p:nvSpPr>
        <p:spPr>
          <a:xfrm>
            <a:off x="722313" y="4406900"/>
            <a:ext cx="7772400" cy="1362075"/>
          </a:xfrm>
        </p:spPr>
        <p:txBody>
          <a:bodyPr/>
          <a:lstStyle/>
          <a:p>
            <a:endParaRPr lang="en-US"/>
          </a:p>
        </p:txBody>
      </p:sp>
      <p:sp>
        <p:nvSpPr>
          <p:cNvPr id="3" name="Text Placeholder 2">
            <a:extLst>
              <a:ext uri="{FF2B5EF4-FFF2-40B4-BE49-F238E27FC236}">
                <a16:creationId xmlns:a16="http://schemas.microsoft.com/office/drawing/2014/main" id="{DCB88220-973F-BE49-A30B-C4AEB4BC3351}"/>
              </a:ext>
            </a:extLst>
          </p:cNvPr>
          <p:cNvSpPr>
            <a:spLocks noGrp="1"/>
          </p:cNvSpPr>
          <p:nvPr>
            <p:ph type="body" idx="1"/>
          </p:nvPr>
        </p:nvSpPr>
        <p:spPr>
          <a:xfrm rot="10800000" flipV="1">
            <a:off x="2868198" y="-529133"/>
            <a:ext cx="13163489" cy="3409006"/>
          </a:xfrm>
        </p:spPr>
        <p:txBody>
          <a:bodyPr>
            <a:noAutofit/>
          </a:bodyPr>
          <a:lstStyle/>
          <a:p>
            <a:pPr marL="685800" indent="-457200">
              <a:buFont typeface="Arial" panose="020B0604020202020204" pitchFamily="34" charset="0"/>
              <a:buChar char="•"/>
            </a:pPr>
            <a:r>
              <a:rPr lang="en-US" sz="3200" b="1" u="sng">
                <a:solidFill>
                  <a:srgbClr val="FF0000"/>
                </a:solidFill>
                <a:latin typeface="Abadi" panose="020B0604020104020204" pitchFamily="34" charset="0"/>
              </a:rPr>
              <a:t>Keepers: </a:t>
            </a:r>
            <a:r>
              <a:rPr lang="en-US" sz="3200" b="1">
                <a:solidFill>
                  <a:schemeClr val="tx1"/>
                </a:solidFill>
                <a:latin typeface="Abadi" panose="020B0604020104020204" pitchFamily="34" charset="0"/>
              </a:rPr>
              <a:t>Thay are small pieces of iron placed across both ends.</a:t>
            </a:r>
          </a:p>
          <a:p>
            <a:pPr marL="685800" indent="-457200">
              <a:buFont typeface="Arial" panose="020B0604020202020204" pitchFamily="34" charset="0"/>
              <a:buChar char="•"/>
            </a:pPr>
            <a:r>
              <a:rPr lang="en-US" sz="3200" b="1">
                <a:solidFill>
                  <a:schemeClr val="tx1"/>
                </a:solidFill>
                <a:latin typeface="Abadi" panose="020B0604020104020204" pitchFamily="34" charset="0"/>
              </a:rPr>
              <a:t>Where the horse shoe magnet needs only one keeper across its poles</a:t>
            </a:r>
          </a:p>
        </p:txBody>
      </p:sp>
      <p:sp>
        <p:nvSpPr>
          <p:cNvPr id="4" name="Slide Number Placeholder 3">
            <a:extLst>
              <a:ext uri="{FF2B5EF4-FFF2-40B4-BE49-F238E27FC236}">
                <a16:creationId xmlns:a16="http://schemas.microsoft.com/office/drawing/2014/main" id="{D48B713C-0A9A-CF45-973E-22A76AF475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10" name="Picture 9">
            <a:extLst>
              <a:ext uri="{FF2B5EF4-FFF2-40B4-BE49-F238E27FC236}">
                <a16:creationId xmlns:a16="http://schemas.microsoft.com/office/drawing/2014/main" id="{5C4B31D3-2DF5-2F47-A0E2-83D60E733AF2}"/>
              </a:ext>
            </a:extLst>
          </p:cNvPr>
          <p:cNvPicPr>
            <a:picLocks noChangeAspect="1"/>
          </p:cNvPicPr>
          <p:nvPr/>
        </p:nvPicPr>
        <p:blipFill>
          <a:blip r:embed="rId2"/>
          <a:stretch>
            <a:fillRect/>
          </a:stretch>
        </p:blipFill>
        <p:spPr>
          <a:xfrm>
            <a:off x="2868199" y="5273094"/>
            <a:ext cx="6096000" cy="3200400"/>
          </a:xfrm>
          <a:prstGeom prst="rect">
            <a:avLst/>
          </a:prstGeom>
        </p:spPr>
      </p:pic>
      <p:pic>
        <p:nvPicPr>
          <p:cNvPr id="13" name="Picture 12">
            <a:extLst>
              <a:ext uri="{FF2B5EF4-FFF2-40B4-BE49-F238E27FC236}">
                <a16:creationId xmlns:a16="http://schemas.microsoft.com/office/drawing/2014/main" id="{34F4FB11-2D0A-1449-96E1-78A30E3A5EE8}"/>
              </a:ext>
            </a:extLst>
          </p:cNvPr>
          <p:cNvPicPr>
            <a:picLocks noChangeAspect="1"/>
          </p:cNvPicPr>
          <p:nvPr/>
        </p:nvPicPr>
        <p:blipFill>
          <a:blip r:embed="rId3"/>
          <a:stretch>
            <a:fillRect/>
          </a:stretch>
        </p:blipFill>
        <p:spPr>
          <a:xfrm>
            <a:off x="10405309" y="4963156"/>
            <a:ext cx="6257925" cy="4448175"/>
          </a:xfrm>
          <a:prstGeom prst="rect">
            <a:avLst/>
          </a:prstGeom>
        </p:spPr>
      </p:pic>
      <p:sp>
        <p:nvSpPr>
          <p:cNvPr id="15" name="TextBox 14">
            <a:extLst>
              <a:ext uri="{FF2B5EF4-FFF2-40B4-BE49-F238E27FC236}">
                <a16:creationId xmlns:a16="http://schemas.microsoft.com/office/drawing/2014/main" id="{C79300F9-390A-BB4B-B428-DB31BE234B66}"/>
              </a:ext>
            </a:extLst>
          </p:cNvPr>
          <p:cNvSpPr txBox="1"/>
          <p:nvPr/>
        </p:nvSpPr>
        <p:spPr>
          <a:xfrm>
            <a:off x="4570201" y="4884364"/>
            <a:ext cx="9140400" cy="2062103"/>
          </a:xfrm>
          <a:prstGeom prst="rect">
            <a:avLst/>
          </a:prstGeom>
          <a:noFill/>
        </p:spPr>
        <p:txBody>
          <a:bodyPr wrap="square">
            <a:spAutoFit/>
          </a:bodyPr>
          <a:lstStyle/>
          <a:p>
            <a:pPr marL="685800" indent="-457200">
              <a:buFont typeface="Arial" panose="020B0604020202020204" pitchFamily="34" charset="0"/>
              <a:buChar char="•"/>
            </a:pPr>
            <a:endParaRPr lang="en-US" sz="3200" b="1">
              <a:solidFill>
                <a:schemeClr val="tx1"/>
              </a:solidFill>
              <a:latin typeface="Abadi" panose="020B0604020104020204" pitchFamily="34" charset="0"/>
            </a:endParaRPr>
          </a:p>
        </p:txBody>
      </p:sp>
    </p:spTree>
    <p:extLst>
      <p:ext uri="{BB962C8B-B14F-4D97-AF65-F5344CB8AC3E}">
        <p14:creationId xmlns:p14="http://schemas.microsoft.com/office/powerpoint/2010/main" val="4209700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8B33-A698-D847-8795-F9D2ADA8817E}"/>
              </a:ext>
            </a:extLst>
          </p:cNvPr>
          <p:cNvSpPr>
            <a:spLocks noGrp="1"/>
          </p:cNvSpPr>
          <p:nvPr>
            <p:ph type="title"/>
          </p:nvPr>
        </p:nvSpPr>
        <p:spPr>
          <a:xfrm rot="10800000" flipV="1">
            <a:off x="2608973" y="899646"/>
            <a:ext cx="10040044" cy="1601369"/>
          </a:xfrm>
        </p:spPr>
        <p:txBody>
          <a:bodyPr/>
          <a:lstStyle/>
          <a:p>
            <a:r>
              <a:rPr lang="en-US" sz="4000" b="1" u="sng">
                <a:solidFill>
                  <a:schemeClr val="accent4">
                    <a:lumMod val="60000"/>
                    <a:lumOff val="40000"/>
                  </a:schemeClr>
                </a:solidFill>
              </a:rPr>
              <a:t>Magnetic field: </a:t>
            </a:r>
            <a:br>
              <a:rPr lang="en-US" sz="4000" b="1" u="sng">
                <a:solidFill>
                  <a:schemeClr val="accent4">
                    <a:lumMod val="60000"/>
                    <a:lumOff val="40000"/>
                  </a:schemeClr>
                </a:solidFill>
              </a:rPr>
            </a:br>
            <a:endParaRPr lang="en-US" u="sng">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EB1BB600-FDCA-2342-BF90-CAED7EE9383E}"/>
              </a:ext>
            </a:extLst>
          </p:cNvPr>
          <p:cNvSpPr>
            <a:spLocks noGrp="1"/>
          </p:cNvSpPr>
          <p:nvPr>
            <p:ph type="body" idx="1"/>
          </p:nvPr>
        </p:nvSpPr>
        <p:spPr>
          <a:xfrm rot="10800000" flipV="1">
            <a:off x="1442025" y="1007604"/>
            <a:ext cx="11206992" cy="6358306"/>
          </a:xfrm>
        </p:spPr>
        <p:txBody>
          <a:bodyPr>
            <a:noAutofit/>
          </a:bodyPr>
          <a:lstStyle/>
          <a:p>
            <a:pPr marL="685800" indent="-457200">
              <a:buFont typeface="Arial" panose="020B0604020202020204" pitchFamily="34" charset="0"/>
              <a:buChar char="•"/>
            </a:pPr>
            <a:r>
              <a:rPr lang="en-US" sz="3200" b="1">
                <a:solidFill>
                  <a:schemeClr val="tx1"/>
                </a:solidFill>
              </a:rPr>
              <a:t>Magnetic</a:t>
            </a:r>
            <a:r>
              <a:rPr lang="en-US" sz="3200">
                <a:solidFill>
                  <a:schemeClr val="tx1"/>
                </a:solidFill>
              </a:rPr>
              <a:t> force acts from a </a:t>
            </a:r>
            <a:r>
              <a:rPr lang="en-US" sz="3200" b="1">
                <a:solidFill>
                  <a:schemeClr val="tx1"/>
                </a:solidFill>
              </a:rPr>
              <a:t>distance</a:t>
            </a:r>
            <a:r>
              <a:rPr lang="en-US" sz="3200">
                <a:solidFill>
                  <a:schemeClr val="tx1"/>
                </a:solidFill>
              </a:rPr>
              <a:t>.</a:t>
            </a:r>
          </a:p>
          <a:p>
            <a:pPr marL="685800" indent="-457200">
              <a:buFont typeface="Arial" panose="020B0604020202020204" pitchFamily="34" charset="0"/>
              <a:buChar char="•"/>
            </a:pPr>
            <a:r>
              <a:rPr lang="en-US" sz="3200" b="1">
                <a:solidFill>
                  <a:schemeClr val="tx1"/>
                </a:solidFill>
              </a:rPr>
              <a:t>Some</a:t>
            </a:r>
            <a:r>
              <a:rPr lang="en-US" sz="3200">
                <a:solidFill>
                  <a:schemeClr val="tx1"/>
                </a:solidFill>
              </a:rPr>
              <a:t> magnetic field passes through </a:t>
            </a:r>
            <a:r>
              <a:rPr lang="en-US" sz="3200" b="1">
                <a:solidFill>
                  <a:schemeClr val="tx1"/>
                </a:solidFill>
              </a:rPr>
              <a:t>space</a:t>
            </a:r>
            <a:r>
              <a:rPr lang="en-US" sz="3200">
                <a:solidFill>
                  <a:schemeClr val="tx1"/>
                </a:solidFill>
              </a:rPr>
              <a:t>.</a:t>
            </a:r>
          </a:p>
          <a:p>
            <a:pPr marL="685800" indent="-457200">
              <a:buFont typeface="Arial" panose="020B0604020202020204" pitchFamily="34" charset="0"/>
              <a:buChar char="•"/>
            </a:pPr>
            <a:r>
              <a:rPr lang="en-US" sz="3200">
                <a:solidFill>
                  <a:schemeClr val="tx1"/>
                </a:solidFill>
              </a:rPr>
              <a:t>Thus the </a:t>
            </a:r>
            <a:r>
              <a:rPr lang="en-US" sz="3200" b="1">
                <a:solidFill>
                  <a:schemeClr val="tx1"/>
                </a:solidFill>
              </a:rPr>
              <a:t>magnetic</a:t>
            </a:r>
            <a:r>
              <a:rPr lang="en-US" sz="3200">
                <a:solidFill>
                  <a:schemeClr val="tx1"/>
                </a:solidFill>
              </a:rPr>
              <a:t> field </a:t>
            </a:r>
            <a:r>
              <a:rPr lang="en-US" sz="3200" b="1">
                <a:solidFill>
                  <a:schemeClr val="tx1"/>
                </a:solidFill>
              </a:rPr>
              <a:t>reduces</a:t>
            </a:r>
            <a:r>
              <a:rPr lang="en-US" sz="3200">
                <a:solidFill>
                  <a:schemeClr val="tx1"/>
                </a:solidFill>
              </a:rPr>
              <a:t> as we go </a:t>
            </a:r>
            <a:r>
              <a:rPr lang="en-US" sz="3200" b="1">
                <a:solidFill>
                  <a:schemeClr val="tx1"/>
                </a:solidFill>
              </a:rPr>
              <a:t>further</a:t>
            </a:r>
            <a:r>
              <a:rPr lang="en-US" sz="3200">
                <a:solidFill>
                  <a:schemeClr val="tx1"/>
                </a:solidFill>
              </a:rPr>
              <a:t> </a:t>
            </a:r>
            <a:r>
              <a:rPr lang="en-US" sz="3200" b="1">
                <a:solidFill>
                  <a:schemeClr val="tx1"/>
                </a:solidFill>
              </a:rPr>
              <a:t>away</a:t>
            </a:r>
            <a:r>
              <a:rPr lang="en-US" sz="3200">
                <a:solidFill>
                  <a:schemeClr val="tx1"/>
                </a:solidFill>
              </a:rPr>
              <a:t> from the magnet.</a:t>
            </a:r>
          </a:p>
          <a:p>
            <a:pPr marL="685800" indent="-457200">
              <a:buFont typeface="Arial" panose="020B0604020202020204" pitchFamily="34" charset="0"/>
              <a:buChar char="•"/>
            </a:pPr>
            <a:r>
              <a:rPr lang="en-US" sz="3200">
                <a:solidFill>
                  <a:schemeClr val="tx1"/>
                </a:solidFill>
              </a:rPr>
              <a:t>When we place the </a:t>
            </a:r>
            <a:r>
              <a:rPr lang="en-US" sz="3200" b="1">
                <a:solidFill>
                  <a:schemeClr val="tx1"/>
                </a:solidFill>
              </a:rPr>
              <a:t>compass</a:t>
            </a:r>
            <a:r>
              <a:rPr lang="en-US" sz="3200">
                <a:solidFill>
                  <a:schemeClr val="tx1"/>
                </a:solidFill>
              </a:rPr>
              <a:t> near the </a:t>
            </a:r>
            <a:r>
              <a:rPr lang="en-US" sz="3200" b="1">
                <a:solidFill>
                  <a:schemeClr val="tx1"/>
                </a:solidFill>
              </a:rPr>
              <a:t>magnet</a:t>
            </a:r>
            <a:r>
              <a:rPr lang="en-US" sz="3200">
                <a:solidFill>
                  <a:schemeClr val="tx1"/>
                </a:solidFill>
              </a:rPr>
              <a:t>. </a:t>
            </a:r>
          </a:p>
          <a:p>
            <a:pPr marL="685800" indent="-457200">
              <a:buFont typeface="Arial" panose="020B0604020202020204" pitchFamily="34" charset="0"/>
              <a:buChar char="•"/>
            </a:pPr>
            <a:r>
              <a:rPr lang="en-US" sz="3200">
                <a:solidFill>
                  <a:schemeClr val="tx1"/>
                </a:solidFill>
              </a:rPr>
              <a:t>We can see that the </a:t>
            </a:r>
            <a:r>
              <a:rPr lang="en-US" sz="3200" b="1">
                <a:solidFill>
                  <a:schemeClr val="tx1"/>
                </a:solidFill>
              </a:rPr>
              <a:t>needles</a:t>
            </a:r>
            <a:r>
              <a:rPr lang="en-US" sz="3200">
                <a:solidFill>
                  <a:schemeClr val="tx1"/>
                </a:solidFill>
              </a:rPr>
              <a:t> get </a:t>
            </a:r>
            <a:r>
              <a:rPr lang="en-US" sz="3200" b="1">
                <a:solidFill>
                  <a:schemeClr val="tx1"/>
                </a:solidFill>
              </a:rPr>
              <a:t>deflected</a:t>
            </a:r>
            <a:r>
              <a:rPr lang="en-US" sz="3200">
                <a:solidFill>
                  <a:schemeClr val="tx1"/>
                </a:solidFill>
              </a:rPr>
              <a:t> due to the effect of </a:t>
            </a:r>
            <a:r>
              <a:rPr lang="en-US" sz="3200" b="1">
                <a:solidFill>
                  <a:schemeClr val="tx1"/>
                </a:solidFill>
              </a:rPr>
              <a:t>magnet</a:t>
            </a:r>
            <a:r>
              <a:rPr lang="en-US" sz="3200">
                <a:solidFill>
                  <a:schemeClr val="tx1"/>
                </a:solidFill>
              </a:rPr>
              <a:t>.</a:t>
            </a:r>
          </a:p>
          <a:p>
            <a:pPr marL="685800" indent="-457200">
              <a:buFont typeface="Arial" panose="020B0604020202020204" pitchFamily="34" charset="0"/>
              <a:buChar char="•"/>
            </a:pPr>
            <a:r>
              <a:rPr lang="en-US" sz="3200">
                <a:solidFill>
                  <a:schemeClr val="tx1"/>
                </a:solidFill>
              </a:rPr>
              <a:t>When we take the </a:t>
            </a:r>
            <a:r>
              <a:rPr lang="en-US" sz="3200" b="1">
                <a:solidFill>
                  <a:schemeClr val="tx1"/>
                </a:solidFill>
              </a:rPr>
              <a:t>needle</a:t>
            </a:r>
            <a:r>
              <a:rPr lang="en-US" sz="3200">
                <a:solidFill>
                  <a:schemeClr val="tx1"/>
                </a:solidFill>
              </a:rPr>
              <a:t> away </a:t>
            </a:r>
            <a:r>
              <a:rPr lang="en-US" sz="3200" b="1">
                <a:solidFill>
                  <a:schemeClr val="tx1"/>
                </a:solidFill>
              </a:rPr>
              <a:t>away</a:t>
            </a:r>
            <a:r>
              <a:rPr lang="en-US" sz="3200">
                <a:solidFill>
                  <a:schemeClr val="tx1"/>
                </a:solidFill>
              </a:rPr>
              <a:t> from the magnet their effect </a:t>
            </a:r>
            <a:r>
              <a:rPr lang="en-US" sz="3200" b="1">
                <a:solidFill>
                  <a:schemeClr val="tx1"/>
                </a:solidFill>
              </a:rPr>
              <a:t>reduces</a:t>
            </a:r>
            <a:r>
              <a:rPr lang="en-US" sz="3200">
                <a:solidFill>
                  <a:schemeClr val="tx1"/>
                </a:solidFill>
              </a:rPr>
              <a:t> </a:t>
            </a:r>
          </a:p>
          <a:p>
            <a:pPr marL="685800" indent="-457200">
              <a:buFont typeface="Arial" panose="020B0604020202020204" pitchFamily="34" charset="0"/>
              <a:buChar char="•"/>
            </a:pPr>
            <a:r>
              <a:rPr lang="en-US" sz="3200">
                <a:solidFill>
                  <a:schemeClr val="tx1"/>
                </a:solidFill>
              </a:rPr>
              <a:t>At the end the magnet effect is </a:t>
            </a:r>
            <a:r>
              <a:rPr lang="en-US" sz="3200" b="1">
                <a:solidFill>
                  <a:schemeClr val="tx1"/>
                </a:solidFill>
              </a:rPr>
              <a:t>not</a:t>
            </a:r>
            <a:r>
              <a:rPr lang="en-US" sz="3200">
                <a:solidFill>
                  <a:schemeClr val="tx1"/>
                </a:solidFill>
              </a:rPr>
              <a:t> </a:t>
            </a:r>
            <a:r>
              <a:rPr lang="en-US" sz="3200" b="1">
                <a:solidFill>
                  <a:schemeClr val="tx1"/>
                </a:solidFill>
              </a:rPr>
              <a:t>felt</a:t>
            </a:r>
            <a:r>
              <a:rPr lang="en-US" sz="3200">
                <a:solidFill>
                  <a:schemeClr val="tx1"/>
                </a:solidFill>
              </a:rPr>
              <a:t>.</a:t>
            </a:r>
          </a:p>
        </p:txBody>
      </p:sp>
      <p:sp>
        <p:nvSpPr>
          <p:cNvPr id="4" name="Slide Number Placeholder 3">
            <a:extLst>
              <a:ext uri="{FF2B5EF4-FFF2-40B4-BE49-F238E27FC236}">
                <a16:creationId xmlns:a16="http://schemas.microsoft.com/office/drawing/2014/main" id="{2ABEF273-7711-DE4D-8A9C-2C3C1A46FD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7" name="Picture 6">
            <a:extLst>
              <a:ext uri="{FF2B5EF4-FFF2-40B4-BE49-F238E27FC236}">
                <a16:creationId xmlns:a16="http://schemas.microsoft.com/office/drawing/2014/main" id="{CE78B2D4-D756-4242-A225-5AC9D814D15D}"/>
              </a:ext>
            </a:extLst>
          </p:cNvPr>
          <p:cNvPicPr>
            <a:picLocks noChangeAspect="1"/>
          </p:cNvPicPr>
          <p:nvPr/>
        </p:nvPicPr>
        <p:blipFill>
          <a:blip r:embed="rId2"/>
          <a:stretch>
            <a:fillRect/>
          </a:stretch>
        </p:blipFill>
        <p:spPr>
          <a:xfrm>
            <a:off x="13134620" y="2823988"/>
            <a:ext cx="4210759" cy="2944987"/>
          </a:xfrm>
          <a:prstGeom prst="rect">
            <a:avLst/>
          </a:prstGeom>
        </p:spPr>
      </p:pic>
    </p:spTree>
    <p:extLst>
      <p:ext uri="{BB962C8B-B14F-4D97-AF65-F5344CB8AC3E}">
        <p14:creationId xmlns:p14="http://schemas.microsoft.com/office/powerpoint/2010/main" val="394062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F8BB-4B3F-014D-B09B-08A3BB0565D7}"/>
              </a:ext>
            </a:extLst>
          </p:cNvPr>
          <p:cNvSpPr>
            <a:spLocks noGrp="1"/>
          </p:cNvSpPr>
          <p:nvPr>
            <p:ph type="title"/>
          </p:nvPr>
        </p:nvSpPr>
        <p:spPr/>
        <p:txBody>
          <a:bodyPr/>
          <a:lstStyle/>
          <a:p>
            <a:r>
              <a:rPr lang="en-US"/>
              <a:t>https://youtu.be/NWUgK8W-4JM</a:t>
            </a:r>
          </a:p>
        </p:txBody>
      </p:sp>
      <p:sp>
        <p:nvSpPr>
          <p:cNvPr id="3" name="Text Placeholder 2">
            <a:extLst>
              <a:ext uri="{FF2B5EF4-FFF2-40B4-BE49-F238E27FC236}">
                <a16:creationId xmlns:a16="http://schemas.microsoft.com/office/drawing/2014/main" id="{D553E896-0299-C340-8BAE-A8B60921CC9E}"/>
              </a:ext>
            </a:extLst>
          </p:cNvPr>
          <p:cNvSpPr>
            <a:spLocks noGrp="1"/>
          </p:cNvSpPr>
          <p:nvPr>
            <p:ph type="body" idx="1"/>
          </p:nvPr>
        </p:nvSpPr>
        <p:spPr>
          <a:xfrm>
            <a:off x="5361889" y="359859"/>
            <a:ext cx="7736954" cy="1295444"/>
          </a:xfrm>
        </p:spPr>
        <p:txBody>
          <a:bodyPr>
            <a:normAutofit/>
          </a:bodyPr>
          <a:lstStyle/>
          <a:p>
            <a:r>
              <a:rPr lang="en-US" sz="3200" b="1" u="sng">
                <a:solidFill>
                  <a:schemeClr val="tx1"/>
                </a:solidFill>
              </a:rPr>
              <a:t>Plotting magnetic Field lines</a:t>
            </a:r>
          </a:p>
        </p:txBody>
      </p:sp>
      <p:sp>
        <p:nvSpPr>
          <p:cNvPr id="4" name="Slide Number Placeholder 3">
            <a:extLst>
              <a:ext uri="{FF2B5EF4-FFF2-40B4-BE49-F238E27FC236}">
                <a16:creationId xmlns:a16="http://schemas.microsoft.com/office/drawing/2014/main" id="{879FAB1A-39B4-384E-82A3-747E851AF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extLst>
      <p:ext uri="{BB962C8B-B14F-4D97-AF65-F5344CB8AC3E}">
        <p14:creationId xmlns:p14="http://schemas.microsoft.com/office/powerpoint/2010/main" val="3320206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F30F-E6E5-BB44-801D-B9BA5585E1A0}"/>
              </a:ext>
            </a:extLst>
          </p:cNvPr>
          <p:cNvSpPr>
            <a:spLocks noGrp="1"/>
          </p:cNvSpPr>
          <p:nvPr>
            <p:ph type="title"/>
          </p:nvPr>
        </p:nvSpPr>
        <p:spPr>
          <a:xfrm>
            <a:off x="2539597" y="639607"/>
            <a:ext cx="7772400" cy="1051728"/>
          </a:xfrm>
        </p:spPr>
        <p:txBody>
          <a:bodyPr/>
          <a:lstStyle/>
          <a:p>
            <a:r>
              <a:rPr lang="en-US" u="sng">
                <a:solidFill>
                  <a:srgbClr val="FF0000"/>
                </a:solidFill>
              </a:rPr>
              <a:t>Uses of Magnet.</a:t>
            </a:r>
          </a:p>
        </p:txBody>
      </p:sp>
      <p:sp>
        <p:nvSpPr>
          <p:cNvPr id="3" name="Text Placeholder 2">
            <a:extLst>
              <a:ext uri="{FF2B5EF4-FFF2-40B4-BE49-F238E27FC236}">
                <a16:creationId xmlns:a16="http://schemas.microsoft.com/office/drawing/2014/main" id="{00FDAEFA-9524-BD46-BA5A-FA0013DDD8AC}"/>
              </a:ext>
            </a:extLst>
          </p:cNvPr>
          <p:cNvSpPr>
            <a:spLocks noGrp="1"/>
          </p:cNvSpPr>
          <p:nvPr>
            <p:ph type="body" idx="1"/>
          </p:nvPr>
        </p:nvSpPr>
        <p:spPr>
          <a:xfrm>
            <a:off x="2008807" y="1862268"/>
            <a:ext cx="7772400" cy="5162602"/>
          </a:xfrm>
        </p:spPr>
        <p:txBody>
          <a:bodyPr>
            <a:noAutofit/>
          </a:bodyPr>
          <a:lstStyle/>
          <a:p>
            <a:pPr marL="685800" indent="-457200">
              <a:buFont typeface="Arial" panose="020B0604020202020204" pitchFamily="34" charset="0"/>
              <a:buChar char="•"/>
            </a:pPr>
            <a:r>
              <a:rPr lang="en-US" sz="3200">
                <a:solidFill>
                  <a:schemeClr val="tx1"/>
                </a:solidFill>
              </a:rPr>
              <a:t>In refrigerator doors, bulletin boards, toys, etc</a:t>
            </a:r>
          </a:p>
          <a:p>
            <a:pPr marL="685800" indent="-457200">
              <a:buFont typeface="Arial" panose="020B0604020202020204" pitchFamily="34" charset="0"/>
              <a:buChar char="•"/>
            </a:pPr>
            <a:r>
              <a:rPr lang="en-US" sz="3200">
                <a:solidFill>
                  <a:schemeClr val="tx1"/>
                </a:solidFill>
              </a:rPr>
              <a:t>Electric bell, electric motors in fans.</a:t>
            </a:r>
          </a:p>
          <a:p>
            <a:pPr marL="685800" indent="-457200">
              <a:buFont typeface="Arial" panose="020B0604020202020204" pitchFamily="34" charset="0"/>
              <a:buChar char="•"/>
            </a:pPr>
            <a:r>
              <a:rPr lang="en-US" sz="3200">
                <a:solidFill>
                  <a:schemeClr val="tx1"/>
                </a:solidFill>
              </a:rPr>
              <a:t>Bicycle, Automatic dynamos for making electricity. </a:t>
            </a:r>
          </a:p>
          <a:p>
            <a:pPr marL="685800" indent="-457200">
              <a:buFont typeface="Arial" panose="020B0604020202020204" pitchFamily="34" charset="0"/>
              <a:buChar char="•"/>
            </a:pPr>
            <a:r>
              <a:rPr lang="en-US" sz="3200">
                <a:solidFill>
                  <a:schemeClr val="tx1"/>
                </a:solidFill>
              </a:rPr>
              <a:t>Speakers, microphone,  pictures tube in television,  computer monitors. </a:t>
            </a:r>
          </a:p>
          <a:p>
            <a:pPr marL="685800" indent="-457200">
              <a:buFont typeface="Arial" panose="020B0604020202020204" pitchFamily="34" charset="0"/>
              <a:buChar char="•"/>
            </a:pPr>
            <a:r>
              <a:rPr lang="en-US" sz="3200">
                <a:solidFill>
                  <a:schemeClr val="tx1"/>
                </a:solidFill>
              </a:rPr>
              <a:t>Audio tapes, video tapes, computer hard disc, etc</a:t>
            </a:r>
          </a:p>
        </p:txBody>
      </p:sp>
      <p:sp>
        <p:nvSpPr>
          <p:cNvPr id="4" name="Slide Number Placeholder 3">
            <a:extLst>
              <a:ext uri="{FF2B5EF4-FFF2-40B4-BE49-F238E27FC236}">
                <a16:creationId xmlns:a16="http://schemas.microsoft.com/office/drawing/2014/main" id="{99E6C943-0C59-7145-8CEE-02A7345646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pic>
        <p:nvPicPr>
          <p:cNvPr id="7" name="Picture 6">
            <a:extLst>
              <a:ext uri="{FF2B5EF4-FFF2-40B4-BE49-F238E27FC236}">
                <a16:creationId xmlns:a16="http://schemas.microsoft.com/office/drawing/2014/main" id="{10A039D9-AA5C-884D-8177-85F6BCD21A5F}"/>
              </a:ext>
            </a:extLst>
          </p:cNvPr>
          <p:cNvPicPr>
            <a:picLocks noChangeAspect="1"/>
          </p:cNvPicPr>
          <p:nvPr/>
        </p:nvPicPr>
        <p:blipFill>
          <a:blip r:embed="rId2"/>
          <a:stretch>
            <a:fillRect/>
          </a:stretch>
        </p:blipFill>
        <p:spPr>
          <a:xfrm>
            <a:off x="9908940" y="1862268"/>
            <a:ext cx="6962775" cy="5276720"/>
          </a:xfrm>
          <a:prstGeom prst="rect">
            <a:avLst/>
          </a:prstGeom>
        </p:spPr>
      </p:pic>
    </p:spTree>
    <p:extLst>
      <p:ext uri="{BB962C8B-B14F-4D97-AF65-F5344CB8AC3E}">
        <p14:creationId xmlns:p14="http://schemas.microsoft.com/office/powerpoint/2010/main" val="994470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7D7B-7043-4148-B07A-90274B1E07FE}"/>
              </a:ext>
            </a:extLst>
          </p:cNvPr>
          <p:cNvSpPr>
            <a:spLocks noGrp="1"/>
          </p:cNvSpPr>
          <p:nvPr>
            <p:ph type="ctrTitle"/>
          </p:nvPr>
        </p:nvSpPr>
        <p:spPr>
          <a:xfrm>
            <a:off x="1990736" y="1682338"/>
            <a:ext cx="15544800" cy="6922324"/>
          </a:xfrm>
        </p:spPr>
        <p:txBody>
          <a:bodyPr>
            <a:normAutofit fontScale="90000"/>
          </a:bodyPr>
          <a:lstStyle/>
          <a:p>
            <a:r>
              <a:rPr lang="en-US"/>
              <a:t>Jack was a small boy who lived in Norway. One day when he was roaming around his place suddenly he lost his way to his house and started crying. Suddenly he found a man who was crossing him. At once Jack called the man and asked for help. The man agreed to help him. He asked Jack to give some landmarks to identify his house. Jack gave some landmarks where the man told that Jack’s house was in the northern direction from there. The man had a small dial where, there was a needle inside it and it was rotating freely. The man dropped Jack to his house and started moving from there. Jack was surprised and had a questions in his mind,” Is that a magic dial, which showed the way to my home!?”.</a:t>
            </a:r>
          </a:p>
        </p:txBody>
      </p:sp>
      <p:sp>
        <p:nvSpPr>
          <p:cNvPr id="3" name="Subtitle 2">
            <a:extLst>
              <a:ext uri="{FF2B5EF4-FFF2-40B4-BE49-F238E27FC236}">
                <a16:creationId xmlns:a16="http://schemas.microsoft.com/office/drawing/2014/main" id="{6D82AF90-A364-8B47-84EB-617D3B1079F9}"/>
              </a:ext>
            </a:extLst>
          </p:cNvPr>
          <p:cNvSpPr>
            <a:spLocks noGrp="1"/>
          </p:cNvSpPr>
          <p:nvPr>
            <p:ph type="subTitle" idx="1"/>
          </p:nvPr>
        </p:nvSpPr>
        <p:spPr>
          <a:xfrm flipV="1">
            <a:off x="2743200" y="8458200"/>
            <a:ext cx="12801600" cy="815975"/>
          </a:xfrm>
        </p:spPr>
        <p:txBody>
          <a:bodyPr/>
          <a:lstStyle/>
          <a:p>
            <a:endParaRPr lang="en-US"/>
          </a:p>
        </p:txBody>
      </p:sp>
      <p:sp>
        <p:nvSpPr>
          <p:cNvPr id="4" name="Slide Number Placeholder 3">
            <a:extLst>
              <a:ext uri="{FF2B5EF4-FFF2-40B4-BE49-F238E27FC236}">
                <a16:creationId xmlns:a16="http://schemas.microsoft.com/office/drawing/2014/main" id="{63240676-3B0C-264E-819B-C83A3BE07DA7}"/>
              </a:ext>
            </a:extLst>
          </p:cNvPr>
          <p:cNvSpPr>
            <a:spLocks noGrp="1"/>
          </p:cNvSpPr>
          <p:nvPr>
            <p:ph type="sldNum" sz="quarter" idx="12"/>
          </p:nvPr>
        </p:nvSpPr>
        <p:spPr/>
        <p:txBody>
          <a:bodyPr/>
          <a:lstStyle/>
          <a:p>
            <a:fld id="{A0641ACA-691C-445C-BE51-E799BA941A98}" type="slidenum">
              <a:rPr lang="en-IN" smtClean="0"/>
              <a:pPr/>
              <a:t>2</a:t>
            </a:fld>
            <a:endParaRPr lang="en-IN"/>
          </a:p>
        </p:txBody>
      </p:sp>
    </p:spTree>
    <p:extLst>
      <p:ext uri="{BB962C8B-B14F-4D97-AF65-F5344CB8AC3E}">
        <p14:creationId xmlns:p14="http://schemas.microsoft.com/office/powerpoint/2010/main" val="2910562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EA56-EEDB-8C4D-AA1F-356064AA8211}"/>
              </a:ext>
            </a:extLst>
          </p:cNvPr>
          <p:cNvSpPr>
            <a:spLocks noGrp="1"/>
          </p:cNvSpPr>
          <p:nvPr>
            <p:ph type="title"/>
          </p:nvPr>
        </p:nvSpPr>
        <p:spPr>
          <a:xfrm flipV="1">
            <a:off x="722313" y="9274611"/>
            <a:ext cx="7772400" cy="45719"/>
          </a:xfrm>
        </p:spPr>
        <p:txBody>
          <a:bodyPr>
            <a:normAutofit fontScale="90000"/>
          </a:bodyPr>
          <a:lstStyle/>
          <a:p>
            <a:endParaRPr lang="en-US"/>
          </a:p>
        </p:txBody>
      </p:sp>
      <p:sp>
        <p:nvSpPr>
          <p:cNvPr id="3" name="Text Placeholder 2">
            <a:extLst>
              <a:ext uri="{FF2B5EF4-FFF2-40B4-BE49-F238E27FC236}">
                <a16:creationId xmlns:a16="http://schemas.microsoft.com/office/drawing/2014/main" id="{16FC9E6D-F0C3-E840-8369-FB53A4A423D4}"/>
              </a:ext>
            </a:extLst>
          </p:cNvPr>
          <p:cNvSpPr>
            <a:spLocks noGrp="1"/>
          </p:cNvSpPr>
          <p:nvPr>
            <p:ph type="body" idx="1"/>
          </p:nvPr>
        </p:nvSpPr>
        <p:spPr>
          <a:xfrm>
            <a:off x="2162248" y="-593766"/>
            <a:ext cx="16521596" cy="12338426"/>
          </a:xfrm>
        </p:spPr>
        <p:txBody>
          <a:bodyPr>
            <a:normAutofit/>
          </a:bodyPr>
          <a:lstStyle/>
          <a:p>
            <a:r>
              <a:rPr lang="en-US">
                <a:solidFill>
                  <a:srgbClr val="00B050"/>
                </a:solidFill>
                <a:latin typeface="Algerian" pitchFamily="82" charset="0"/>
                <a:ea typeface="Baskerville Old Face" panose="02000000000000000000" pitchFamily="2" charset="0"/>
                <a:cs typeface="Abadi" panose="020B0604020104020204" pitchFamily="34" charset="0"/>
              </a:rPr>
              <a:t>Today’s Assignment:</a:t>
            </a:r>
            <a:endPar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u="sng">
                <a:solidFill>
                  <a:schemeClr val="tx1"/>
                </a:solidFill>
                <a:latin typeface="Calibri" panose="020F0502020204030204" pitchFamily="34" charset="0"/>
                <a:ea typeface="Times New Roman" panose="02020603050405020304" pitchFamily="18" charset="0"/>
                <a:cs typeface="Times New Roman" panose="02020603050405020304" pitchFamily="18" charset="0"/>
              </a:rPr>
              <a:t>I.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.Answer the questions in short .</a:t>
            </a:r>
            <a:endParaRPr lang="en-GB"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1.The</a:t>
            </a:r>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earth behaves like a huge bar magnet with its magnetic North Pole near the geographic ________ pole.</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2.You are given a piece of iron and a bar magnet. How can you magnetize the piece of iron? </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3.The single touch method of making a magnet is extensively used nowadays to make magnets. True or false</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4.If a magnet is heated, it can lose its magnetism. True or false</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5.The region around a magnet where its magnetic influence can be felt is called it’s magnetic ________.</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latin typeface="Calibri" panose="020F0502020204030204" pitchFamily="34" charset="0"/>
                <a:ea typeface="Times New Roman" panose="02020603050405020304" pitchFamily="18" charset="0"/>
                <a:cs typeface="Times New Roman" panose="02020603050405020304" pitchFamily="18" charset="0"/>
              </a:rPr>
              <a:t>6.</a:t>
            </a:r>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 instrument, based on a property of magnets, is used to find directions?</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7.Iron pieces used for storing magnets are called magnetic _______.</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Answer in short.</a:t>
            </a:r>
            <a:endParaRPr lang="en-GB"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latin typeface="Calibri" panose="020F0502020204030204" pitchFamily="34" charset="0"/>
                <a:ea typeface="Times New Roman" panose="02020603050405020304" pitchFamily="18" charset="0"/>
                <a:cs typeface="Times New Roman" panose="02020603050405020304" pitchFamily="18" charset="0"/>
              </a:rPr>
              <a:t>1.</a:t>
            </a:r>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State the rule for attraction and repulsion between two magnets</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2.One precaution you should always take while handling a magnet is not to drop it. Why?</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Why are magnetic keepers used to store magnets?</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III.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Answer in long.</a:t>
            </a: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 Show diagrammatically two ways in which a magnet can be freely suspended to locate direction.</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Give the step by step method you will adopt to test if a piece of magnetic material is a magnet</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Given a bar magnet, describe the method you will use to magnetize an iron nail.</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 Name and describe the instrument that uses a magnet to find direction</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 List any three uses of magnet.</a:t>
            </a:r>
            <a:endParaRPr lang="en-GB"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IV. </a:t>
            </a:r>
            <a:r>
              <a:rPr lang="en-US"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Complete the hots questions off your own.</a:t>
            </a:r>
            <a:endParaRPr lang="en-GB" sz="24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600200" indent="-6350">
              <a:lnSpc>
                <a:spcPct val="107000"/>
              </a:lnSpc>
            </a:pPr>
            <a:endParaRPr lang="en-US" sz="14400">
              <a:solidFill>
                <a:srgbClr val="00B050"/>
              </a:solidFill>
              <a:latin typeface="Algerian" pitchFamily="82" charset="0"/>
              <a:ea typeface="Baskerville Old Face" panose="02000000000000000000" pitchFamily="2" charset="0"/>
              <a:cs typeface="Abadi" panose="020B0604020104020204" pitchFamily="34" charset="0"/>
            </a:endParaRPr>
          </a:p>
          <a:p>
            <a:endParaRPr lang="en-US"/>
          </a:p>
        </p:txBody>
      </p:sp>
      <p:sp>
        <p:nvSpPr>
          <p:cNvPr id="4" name="Slide Number Placeholder 3">
            <a:extLst>
              <a:ext uri="{FF2B5EF4-FFF2-40B4-BE49-F238E27FC236}">
                <a16:creationId xmlns:a16="http://schemas.microsoft.com/office/drawing/2014/main" id="{D568625A-1158-FF42-B583-9D4AB9B07F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spTree>
    <p:extLst>
      <p:ext uri="{BB962C8B-B14F-4D97-AF65-F5344CB8AC3E}">
        <p14:creationId xmlns:p14="http://schemas.microsoft.com/office/powerpoint/2010/main" val="4003889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pic>
        <p:nvPicPr>
          <p:cNvPr id="6" name="Picture 5">
            <a:extLst>
              <a:ext uri="{FF2B5EF4-FFF2-40B4-BE49-F238E27FC236}">
                <a16:creationId xmlns:a16="http://schemas.microsoft.com/office/drawing/2014/main" id="{B5454563-A230-AC42-AB20-D5A82761626D}"/>
              </a:ext>
            </a:extLst>
          </p:cNvPr>
          <p:cNvPicPr>
            <a:picLocks noChangeAspect="1"/>
          </p:cNvPicPr>
          <p:nvPr/>
        </p:nvPicPr>
        <p:blipFill>
          <a:blip r:embed="rId2"/>
          <a:stretch>
            <a:fillRect/>
          </a:stretch>
        </p:blipFill>
        <p:spPr>
          <a:xfrm>
            <a:off x="2777334" y="3238726"/>
            <a:ext cx="12733331" cy="5271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971550"/>
            <a:ext cx="6553200" cy="1466850"/>
          </a:xfrm>
        </p:spPr>
        <p:txBody>
          <a:bodyPr/>
          <a:lstStyle/>
          <a:p>
            <a:r>
              <a:rPr lang="en-US" u="sng">
                <a:solidFill>
                  <a:schemeClr val="accent5">
                    <a:lumMod val="60000"/>
                    <a:lumOff val="40000"/>
                  </a:schemeClr>
                </a:solidFill>
              </a:rPr>
              <a:t>Topics </a:t>
            </a:r>
            <a:endParaRPr lang="en-US" u="sng" dirty="0">
              <a:solidFill>
                <a:schemeClr val="accent5">
                  <a:lumMod val="60000"/>
                  <a:lumOff val="40000"/>
                </a:schemeClr>
              </a:solidFill>
            </a:endParaRPr>
          </a:p>
        </p:txBody>
      </p:sp>
      <p:sp>
        <p:nvSpPr>
          <p:cNvPr id="3" name="Content Placeholder 2"/>
          <p:cNvSpPr>
            <a:spLocks noGrp="1"/>
          </p:cNvSpPr>
          <p:nvPr>
            <p:ph type="body" idx="1"/>
          </p:nvPr>
        </p:nvSpPr>
        <p:spPr>
          <a:xfrm>
            <a:off x="3429000" y="2937906"/>
            <a:ext cx="10515600" cy="4057650"/>
          </a:xfrm>
        </p:spPr>
        <p:txBody>
          <a:bodyPr>
            <a:normAutofit/>
          </a:bodyPr>
          <a:lstStyle/>
          <a:p>
            <a:r>
              <a:rPr lang="en-US" sz="4000"/>
              <a:t>What is a magnet?</a:t>
            </a:r>
          </a:p>
          <a:p>
            <a:r>
              <a:rPr lang="en-US" sz="4000"/>
              <a:t> Poles of magnet</a:t>
            </a:r>
          </a:p>
          <a:p>
            <a:r>
              <a:rPr lang="en-US" sz="4000"/>
              <a:t>The Earth’s Magnetism</a:t>
            </a:r>
          </a:p>
          <a:p>
            <a:r>
              <a:rPr lang="en-US" sz="4000"/>
              <a:t>Making Magnet</a:t>
            </a:r>
          </a:p>
          <a:p>
            <a:r>
              <a:rPr lang="en-US" sz="4000"/>
              <a:t>Magnetic Field</a:t>
            </a:r>
          </a:p>
          <a:p>
            <a:r>
              <a:rPr lang="en-US" sz="4000"/>
              <a:t>Uses of Magnets</a:t>
            </a:r>
          </a:p>
          <a:p>
            <a:pPr marL="114300" indent="0">
              <a:buNone/>
            </a:pPr>
            <a:endParaRPr lang="en-US" sz="11200"/>
          </a:p>
          <a:p>
            <a:pPr marL="114300" indent="0">
              <a:buNone/>
            </a:pPr>
            <a:endParaRPr lang="en-US" sz="11200"/>
          </a:p>
          <a:p>
            <a:pPr marL="114300" indent="0">
              <a:buNone/>
            </a:pPr>
            <a:endParaRPr lang="en-US" sz="11200"/>
          </a:p>
          <a:p>
            <a:pPr marL="114300" indent="0"/>
            <a:endParaRPr lang="en-US" sz="11200"/>
          </a:p>
          <a:p>
            <a:pPr marL="114300" indent="0">
              <a:buNone/>
            </a:pPr>
            <a:endParaRPr lang="en-US" sz="6600" dirty="0"/>
          </a:p>
          <a:p>
            <a:pPr marL="114300" indent="0">
              <a:buNone/>
            </a:pPr>
            <a:endParaRPr lang="en-US" sz="6600" dirty="0"/>
          </a:p>
          <a:p>
            <a:endParaRPr lang="en-IN" dirty="0"/>
          </a:p>
        </p:txBody>
      </p:sp>
      <p:sp>
        <p:nvSpPr>
          <p:cNvPr id="2052" name="AutoShape 4" descr="https://media4.picsearch.com/is?pNa0CdZFCR2UX2ZZZtAOY-GzqkvJYJ_GkAuphCZWsRY&amp;height=27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62418" y="2232941"/>
            <a:ext cx="17363163" cy="4136020"/>
          </a:xfrm>
        </p:spPr>
        <p:txBody>
          <a:bodyPr/>
          <a:lstStyle/>
          <a:p>
            <a:r>
              <a:rPr lang="en-US" u="sng" dirty="0">
                <a:solidFill>
                  <a:schemeClr val="accent5"/>
                </a:solidFill>
              </a:rPr>
              <a:t>https://youtu.be/Eg5iloWP-WI</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6" name="Text Placeholder 5">
            <a:extLst>
              <a:ext uri="{FF2B5EF4-FFF2-40B4-BE49-F238E27FC236}">
                <a16:creationId xmlns:a16="http://schemas.microsoft.com/office/drawing/2014/main" id="{22604080-633D-6A41-9530-48F8752A7D88}"/>
              </a:ext>
            </a:extLst>
          </p:cNvPr>
          <p:cNvSpPr>
            <a:spLocks noGrp="1"/>
          </p:cNvSpPr>
          <p:nvPr>
            <p:ph type="body" idx="1"/>
          </p:nvPr>
        </p:nvSpPr>
        <p:spPr>
          <a:xfrm>
            <a:off x="2680946" y="431831"/>
            <a:ext cx="14306346" cy="8408254"/>
          </a:xfrm>
        </p:spPr>
        <p:txBody>
          <a:bodyPr>
            <a:normAutofit/>
          </a:bodyPr>
          <a:lstStyle/>
          <a:p>
            <a:pPr marL="114300" indent="0">
              <a:buNone/>
            </a:pPr>
            <a:endParaRPr lang="en-US" sz="4000" dirty="0"/>
          </a:p>
          <a:p>
            <a:pPr marL="114300" indent="0">
              <a:buNone/>
            </a:pPr>
            <a:r>
              <a:rPr lang="en-US" dirty="0">
                <a:latin typeface="Abadi" panose="020B0604020104020204" pitchFamily="34" charset="0"/>
              </a:rPr>
              <a:t>History of Magnet.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927" y="274637"/>
            <a:ext cx="6119995" cy="3415611"/>
          </a:xfrm>
        </p:spPr>
        <p:txBody>
          <a:bodyPr/>
          <a:lstStyle/>
          <a:p>
            <a:endParaRPr lang="en-US" u="sng"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6" name="Text Placeholder 5">
            <a:extLst>
              <a:ext uri="{FF2B5EF4-FFF2-40B4-BE49-F238E27FC236}">
                <a16:creationId xmlns:a16="http://schemas.microsoft.com/office/drawing/2014/main" id="{7D4D23F7-37D2-DF4E-894B-5305D569D44C}"/>
              </a:ext>
            </a:extLst>
          </p:cNvPr>
          <p:cNvSpPr>
            <a:spLocks noGrp="1"/>
          </p:cNvSpPr>
          <p:nvPr>
            <p:ph type="body" idx="1"/>
          </p:nvPr>
        </p:nvSpPr>
        <p:spPr>
          <a:xfrm>
            <a:off x="1140930" y="1566252"/>
            <a:ext cx="14009199" cy="7787298"/>
          </a:xfrm>
        </p:spPr>
        <p:txBody>
          <a:bodyPr/>
          <a:lstStyle/>
          <a:p>
            <a:pPr marL="114300" indent="0">
              <a:buNone/>
            </a:pPr>
            <a:r>
              <a:rPr lang="en-US"/>
              <a:t>                              </a:t>
            </a:r>
            <a:endParaRPr lang="en-US" sz="4400" dirty="0"/>
          </a:p>
          <a:p>
            <a:pPr marL="114300" indent="0">
              <a:buNone/>
            </a:pPr>
            <a:endParaRPr lang="en-US" sz="4400" u="sng" dirty="0"/>
          </a:p>
          <a:p>
            <a:pPr marL="114300" indent="0">
              <a:buNone/>
            </a:pPr>
            <a:endParaRPr lang="en-US" sz="4400" u="sng" dirty="0"/>
          </a:p>
          <a:p>
            <a:pPr marL="114300" indent="0">
              <a:buNone/>
            </a:pPr>
            <a:endParaRPr lang="en-US" sz="4400" u="sng" dirty="0"/>
          </a:p>
          <a:p>
            <a:pPr marL="114300" indent="0">
              <a:buNone/>
            </a:pPr>
            <a:endParaRPr lang="en-US" sz="4400" u="sng" dirty="0"/>
          </a:p>
          <a:p>
            <a:pPr marL="114300" indent="0">
              <a:buNone/>
            </a:pPr>
            <a:endParaRPr lang="en-US" sz="4400" u="sng" dirty="0"/>
          </a:p>
          <a:p>
            <a:pPr marL="114300" indent="0">
              <a:buNone/>
            </a:pPr>
            <a:endParaRPr lang="en-US" sz="4400" u="sng" dirty="0"/>
          </a:p>
        </p:txBody>
      </p:sp>
      <p:sp>
        <p:nvSpPr>
          <p:cNvPr id="8" name="Rectangle 7"/>
          <p:cNvSpPr/>
          <p:nvPr/>
        </p:nvSpPr>
        <p:spPr>
          <a:xfrm>
            <a:off x="1533546" y="2313529"/>
            <a:ext cx="15840053" cy="5078313"/>
          </a:xfrm>
          <a:prstGeom prst="rect">
            <a:avLst/>
          </a:prstGeom>
        </p:spPr>
        <p:txBody>
          <a:bodyPr wrap="square">
            <a:spAutoFit/>
          </a:bodyPr>
          <a:lstStyle/>
          <a:p>
            <a:pPr marL="857250" indent="-742950">
              <a:buNone/>
            </a:pPr>
            <a:r>
              <a:rPr lang="en-US" sz="3600" u="sng">
                <a:solidFill>
                  <a:srgbClr val="00B050"/>
                </a:solidFill>
                <a:latin typeface="Abadi" panose="020B0604020104020204" pitchFamily="34" charset="0"/>
              </a:rPr>
              <a:t>Terminology:</a:t>
            </a:r>
          </a:p>
          <a:p>
            <a:pPr marL="857250" indent="-742950">
              <a:buNone/>
            </a:pPr>
            <a:endParaRPr lang="en-US" sz="3600" u="sng">
              <a:solidFill>
                <a:srgbClr val="00B050"/>
              </a:solidFill>
              <a:latin typeface="Abadi" panose="020B0604020104020204" pitchFamily="34" charset="0"/>
            </a:endParaRPr>
          </a:p>
          <a:p>
            <a:pPr marL="857250" indent="-742950">
              <a:buNone/>
            </a:pPr>
            <a:r>
              <a:rPr lang="en-US" sz="3600">
                <a:solidFill>
                  <a:schemeClr val="accent1">
                    <a:lumMod val="75000"/>
                  </a:schemeClr>
                </a:solidFill>
                <a:latin typeface="Abadi" panose="020B0604020104020204" pitchFamily="34" charset="0"/>
              </a:rPr>
              <a:t>Magnetite: </a:t>
            </a:r>
            <a:r>
              <a:rPr lang="en-US" sz="3600">
                <a:solidFill>
                  <a:schemeClr val="tx1"/>
                </a:solidFill>
                <a:latin typeface="Abadi" panose="020B0604020104020204" pitchFamily="34" charset="0"/>
              </a:rPr>
              <a:t>The black rock that attracts Iron.</a:t>
            </a:r>
          </a:p>
          <a:p>
            <a:pPr marL="857250" indent="-742950">
              <a:buNone/>
            </a:pPr>
            <a:r>
              <a:rPr lang="en-US" sz="3600">
                <a:solidFill>
                  <a:schemeClr val="accent1">
                    <a:lumMod val="75000"/>
                  </a:schemeClr>
                </a:solidFill>
                <a:latin typeface="Abadi" panose="020B0604020104020204" pitchFamily="34" charset="0"/>
              </a:rPr>
              <a:t>Lodestone:</a:t>
            </a:r>
            <a:r>
              <a:rPr lang="en-US" sz="3600">
                <a:solidFill>
                  <a:schemeClr val="tx1"/>
                </a:solidFill>
                <a:latin typeface="Abadi" panose="020B0604020104020204" pitchFamily="34" charset="0"/>
              </a:rPr>
              <a:t> Means ‘leading stone’ shows the  direction. It suspends in North-South direction. </a:t>
            </a:r>
          </a:p>
          <a:p>
            <a:pPr marL="857250" indent="-742950">
              <a:buNone/>
            </a:pPr>
            <a:r>
              <a:rPr lang="en-US" sz="3600">
                <a:solidFill>
                  <a:schemeClr val="accent1">
                    <a:lumMod val="75000"/>
                  </a:schemeClr>
                </a:solidFill>
                <a:latin typeface="Abadi" panose="020B0604020104020204" pitchFamily="34" charset="0"/>
              </a:rPr>
              <a:t>Magnet:</a:t>
            </a:r>
            <a:r>
              <a:rPr lang="en-US" sz="3600">
                <a:solidFill>
                  <a:schemeClr val="tx1"/>
                </a:solidFill>
                <a:latin typeface="Abadi" panose="020B0604020104020204" pitchFamily="34" charset="0"/>
              </a:rPr>
              <a:t> Any material that has the property of attracting iron. </a:t>
            </a:r>
          </a:p>
          <a:p>
            <a:pPr marL="857250" indent="-742950">
              <a:buNone/>
            </a:pPr>
            <a:r>
              <a:rPr lang="en-US" sz="3600">
                <a:solidFill>
                  <a:schemeClr val="accent1">
                    <a:lumMod val="75000"/>
                  </a:schemeClr>
                </a:solidFill>
                <a:latin typeface="Abadi" panose="020B0604020104020204" pitchFamily="34" charset="0"/>
              </a:rPr>
              <a:t>Magnetism: </a:t>
            </a:r>
            <a:r>
              <a:rPr lang="en-US" sz="3600">
                <a:solidFill>
                  <a:schemeClr val="tx1"/>
                </a:solidFill>
                <a:latin typeface="Abadi" panose="020B0604020104020204" pitchFamily="34" charset="0"/>
              </a:rPr>
              <a:t>The natural magnet that has a attracting property.</a:t>
            </a:r>
          </a:p>
          <a:p>
            <a:pPr marL="857250" indent="-742950">
              <a:buNone/>
            </a:pPr>
            <a:r>
              <a:rPr lang="en-US" sz="3600">
                <a:solidFill>
                  <a:schemeClr val="accent1">
                    <a:lumMod val="75000"/>
                  </a:schemeClr>
                </a:solidFill>
                <a:latin typeface="Abadi" panose="020B0604020104020204" pitchFamily="34" charset="0"/>
              </a:rPr>
              <a:t>Magnetic force:</a:t>
            </a:r>
            <a:r>
              <a:rPr lang="en-US" sz="3600">
                <a:solidFill>
                  <a:schemeClr val="tx1"/>
                </a:solidFill>
                <a:latin typeface="Abadi" panose="020B0604020104020204" pitchFamily="34" charset="0"/>
              </a:rPr>
              <a:t> The force that the magnet exerts on iron.</a:t>
            </a:r>
          </a:p>
          <a:p>
            <a:pPr marL="857250" indent="-742950">
              <a:buNone/>
            </a:pPr>
            <a:endParaRPr lang="en-US" sz="3600">
              <a:solidFill>
                <a:schemeClr val="tx1"/>
              </a:solidFill>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314" y="1408319"/>
            <a:ext cx="11701730" cy="1250830"/>
          </a:xfrm>
        </p:spPr>
        <p:txBody>
          <a:bodyPr>
            <a:normAutofit/>
          </a:bodyPr>
          <a:lstStyle/>
          <a:p>
            <a:r>
              <a:rPr lang="en-US" dirty="0"/>
              <a: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6" name="Text Placeholder 5">
            <a:extLst>
              <a:ext uri="{FF2B5EF4-FFF2-40B4-BE49-F238E27FC236}">
                <a16:creationId xmlns:a16="http://schemas.microsoft.com/office/drawing/2014/main" id="{062D3F6D-68FC-434A-8DC2-1185AEF056F1}"/>
              </a:ext>
            </a:extLst>
          </p:cNvPr>
          <p:cNvSpPr>
            <a:spLocks noGrp="1"/>
          </p:cNvSpPr>
          <p:nvPr>
            <p:ph type="body" idx="1"/>
          </p:nvPr>
        </p:nvSpPr>
        <p:spPr>
          <a:xfrm>
            <a:off x="2015206" y="1043589"/>
            <a:ext cx="15587735" cy="8043197"/>
          </a:xfrm>
        </p:spPr>
        <p:txBody>
          <a:bodyPr/>
          <a:lstStyle/>
          <a:p>
            <a:pPr marL="114300" indent="0">
              <a:buNone/>
            </a:pPr>
            <a:r>
              <a:rPr lang="en-US"/>
              <a:t>  </a:t>
            </a:r>
            <a:r>
              <a:rPr lang="en-US" u="sng">
                <a:solidFill>
                  <a:schemeClr val="accent4">
                    <a:lumMod val="60000"/>
                    <a:lumOff val="40000"/>
                  </a:schemeClr>
                </a:solidFill>
              </a:rPr>
              <a:t>Shapes of Magnet: </a:t>
            </a:r>
          </a:p>
          <a:p>
            <a:r>
              <a:rPr lang="en-US">
                <a:solidFill>
                  <a:schemeClr val="tx1"/>
                </a:solidFill>
              </a:rPr>
              <a:t>Magnets are mostly of two types they are bar magnet and horseshoe magnet.</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r>
              <a:rPr lang="en-US" u="sng">
                <a:solidFill>
                  <a:schemeClr val="accent3">
                    <a:lumMod val="60000"/>
                    <a:lumOff val="40000"/>
                  </a:schemeClr>
                </a:solidFill>
              </a:rPr>
              <a:t>Types of substances:</a:t>
            </a:r>
          </a:p>
          <a:p>
            <a:r>
              <a:rPr lang="en-US">
                <a:solidFill>
                  <a:schemeClr val="tx1"/>
                </a:solidFill>
              </a:rPr>
              <a:t>Magnetic and Non-Magnetic substance. </a:t>
            </a:r>
          </a:p>
          <a:p>
            <a:r>
              <a:rPr lang="en-US">
                <a:solidFill>
                  <a:schemeClr val="accent5">
                    <a:lumMod val="60000"/>
                    <a:lumOff val="40000"/>
                  </a:schemeClr>
                </a:solidFill>
              </a:rPr>
              <a:t>Magnetic substance: </a:t>
            </a:r>
            <a:r>
              <a:rPr lang="en-US">
                <a:solidFill>
                  <a:schemeClr val="tx1"/>
                </a:solidFill>
              </a:rPr>
              <a:t>Substance that get attracted towards the magnet.</a:t>
            </a:r>
          </a:p>
          <a:p>
            <a:r>
              <a:rPr lang="en-US">
                <a:solidFill>
                  <a:schemeClr val="accent5">
                    <a:lumMod val="60000"/>
                    <a:lumOff val="40000"/>
                  </a:schemeClr>
                </a:solidFill>
              </a:rPr>
              <a:t>Non-magnetic substance: </a:t>
            </a:r>
            <a:r>
              <a:rPr lang="en-US">
                <a:solidFill>
                  <a:schemeClr val="tx1"/>
                </a:solidFill>
              </a:rPr>
              <a:t>Substance that doesn’t get attracted to the magnet.</a:t>
            </a:r>
          </a:p>
        </p:txBody>
      </p:sp>
      <p:pic>
        <p:nvPicPr>
          <p:cNvPr id="7" name="Picture 6">
            <a:extLst>
              <a:ext uri="{FF2B5EF4-FFF2-40B4-BE49-F238E27FC236}">
                <a16:creationId xmlns:a16="http://schemas.microsoft.com/office/drawing/2014/main" id="{453DF023-8564-5D42-AF0C-128A26766F38}"/>
              </a:ext>
            </a:extLst>
          </p:cNvPr>
          <p:cNvPicPr>
            <a:picLocks noChangeAspect="1"/>
          </p:cNvPicPr>
          <p:nvPr/>
        </p:nvPicPr>
        <p:blipFill>
          <a:blip r:embed="rId2"/>
          <a:stretch>
            <a:fillRect/>
          </a:stretch>
        </p:blipFill>
        <p:spPr>
          <a:xfrm>
            <a:off x="7531157" y="2271743"/>
            <a:ext cx="3225685" cy="2331945"/>
          </a:xfrm>
          <a:prstGeom prst="rect">
            <a:avLst/>
          </a:prstGeom>
        </p:spPr>
      </p:pic>
      <p:pic>
        <p:nvPicPr>
          <p:cNvPr id="12" name="Picture 11">
            <a:extLst>
              <a:ext uri="{FF2B5EF4-FFF2-40B4-BE49-F238E27FC236}">
                <a16:creationId xmlns:a16="http://schemas.microsoft.com/office/drawing/2014/main" id="{C491B0DE-03F5-3941-ACE0-184499D3182B}"/>
              </a:ext>
            </a:extLst>
          </p:cNvPr>
          <p:cNvPicPr>
            <a:picLocks noChangeAspect="1"/>
          </p:cNvPicPr>
          <p:nvPr/>
        </p:nvPicPr>
        <p:blipFill>
          <a:blip r:embed="rId3"/>
          <a:stretch>
            <a:fillRect/>
          </a:stretch>
        </p:blipFill>
        <p:spPr>
          <a:xfrm>
            <a:off x="6453187" y="7327900"/>
            <a:ext cx="5381625" cy="212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CAD4-479A-8944-B277-511D2AE2609E}"/>
              </a:ext>
            </a:extLst>
          </p:cNvPr>
          <p:cNvSpPr>
            <a:spLocks noGrp="1"/>
          </p:cNvSpPr>
          <p:nvPr>
            <p:ph type="title"/>
          </p:nvPr>
        </p:nvSpPr>
        <p:spPr>
          <a:xfrm>
            <a:off x="2736195" y="930234"/>
            <a:ext cx="10148004" cy="2056590"/>
          </a:xfrm>
        </p:spPr>
        <p:txBody>
          <a:bodyPr/>
          <a:lstStyle/>
          <a:p>
            <a:r>
              <a:rPr lang="en-US" u="sng">
                <a:solidFill>
                  <a:schemeClr val="accent4">
                    <a:lumMod val="60000"/>
                    <a:lumOff val="40000"/>
                  </a:schemeClr>
                </a:solidFill>
              </a:rPr>
              <a:t>Poles of magnet</a:t>
            </a:r>
          </a:p>
        </p:txBody>
      </p:sp>
      <p:sp>
        <p:nvSpPr>
          <p:cNvPr id="3" name="Text Placeholder 2">
            <a:extLst>
              <a:ext uri="{FF2B5EF4-FFF2-40B4-BE49-F238E27FC236}">
                <a16:creationId xmlns:a16="http://schemas.microsoft.com/office/drawing/2014/main" id="{DB81550C-D487-FA45-B803-B7BE622674A1}"/>
              </a:ext>
            </a:extLst>
          </p:cNvPr>
          <p:cNvSpPr>
            <a:spLocks noGrp="1"/>
          </p:cNvSpPr>
          <p:nvPr>
            <p:ph type="body" idx="1"/>
          </p:nvPr>
        </p:nvSpPr>
        <p:spPr>
          <a:xfrm>
            <a:off x="1219418" y="1958529"/>
            <a:ext cx="15849163" cy="3599708"/>
          </a:xfrm>
        </p:spPr>
        <p:txBody>
          <a:bodyPr>
            <a:normAutofit fontScale="92500" lnSpcReduction="10000"/>
          </a:bodyPr>
          <a:lstStyle/>
          <a:p>
            <a:pPr marL="800100" indent="-571500">
              <a:buFont typeface="Arial" panose="020B0604020202020204" pitchFamily="34" charset="0"/>
              <a:buChar char="•"/>
            </a:pPr>
            <a:r>
              <a:rPr lang="en-US" sz="4100">
                <a:solidFill>
                  <a:schemeClr val="tx1"/>
                </a:solidFill>
                <a:latin typeface="Abadi" panose="020B0604020104020204" pitchFamily="34" charset="0"/>
              </a:rPr>
              <a:t>In the Bar or Horseshoe magnet the iron filling are attracted only to the poles, this shoes that the magnetic force or the magnetism is more in the poles.</a:t>
            </a:r>
          </a:p>
          <a:p>
            <a:pPr marL="800100" indent="-571500">
              <a:buFont typeface="Arial" panose="020B0604020202020204" pitchFamily="34" charset="0"/>
              <a:buChar char="•"/>
            </a:pPr>
            <a:r>
              <a:rPr lang="en-US" sz="4100">
                <a:solidFill>
                  <a:schemeClr val="tx1"/>
                </a:solidFill>
                <a:latin typeface="Abadi" panose="020B0604020104020204" pitchFamily="34" charset="0"/>
              </a:rPr>
              <a:t>There are two poles in a magnet – North and South pole.</a:t>
            </a:r>
          </a:p>
          <a:p>
            <a:pPr marL="800100" indent="-571500">
              <a:buFont typeface="Arial" panose="020B0604020202020204" pitchFamily="34" charset="0"/>
              <a:buChar char="•"/>
            </a:pPr>
            <a:endParaRPr lang="en-US" sz="4100">
              <a:solidFill>
                <a:schemeClr val="tx1"/>
              </a:solidFill>
              <a:latin typeface="Abadi" panose="020B0604020104020204" pitchFamily="34" charset="0"/>
            </a:endParaRPr>
          </a:p>
          <a:p>
            <a:pPr marL="800100" indent="-571500">
              <a:buFont typeface="Arial" panose="020B0604020202020204" pitchFamily="34" charset="0"/>
              <a:buChar char="•"/>
            </a:pPr>
            <a:r>
              <a:rPr lang="en-US" sz="4100">
                <a:solidFill>
                  <a:schemeClr val="accent5"/>
                </a:solidFill>
                <a:latin typeface="Abadi" panose="020B0604020104020204" pitchFamily="34" charset="0"/>
              </a:rPr>
              <a:t>How to identify the poles?</a:t>
            </a:r>
          </a:p>
          <a:p>
            <a:pPr marL="800100" indent="-571500">
              <a:buFont typeface="Arial" panose="020B0604020202020204" pitchFamily="34" charset="0"/>
              <a:buChar char="•"/>
            </a:pPr>
            <a:endParaRPr lang="en-US" sz="4100">
              <a:solidFill>
                <a:schemeClr val="tx1"/>
              </a:solidFill>
              <a:latin typeface="Abadi" panose="020B0604020104020204" pitchFamily="34" charset="0"/>
            </a:endParaRPr>
          </a:p>
        </p:txBody>
      </p:sp>
      <p:sp>
        <p:nvSpPr>
          <p:cNvPr id="4" name="Slide Number Placeholder 3">
            <a:extLst>
              <a:ext uri="{FF2B5EF4-FFF2-40B4-BE49-F238E27FC236}">
                <a16:creationId xmlns:a16="http://schemas.microsoft.com/office/drawing/2014/main" id="{1704A4B4-9FCA-304A-99C1-DB88DB7670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10" name="Picture 9">
            <a:extLst>
              <a:ext uri="{FF2B5EF4-FFF2-40B4-BE49-F238E27FC236}">
                <a16:creationId xmlns:a16="http://schemas.microsoft.com/office/drawing/2014/main" id="{155F3862-B33F-F64E-9328-2FAB544CD06D}"/>
              </a:ext>
            </a:extLst>
          </p:cNvPr>
          <p:cNvPicPr>
            <a:picLocks noChangeAspect="1"/>
          </p:cNvPicPr>
          <p:nvPr/>
        </p:nvPicPr>
        <p:blipFill>
          <a:blip r:embed="rId2"/>
          <a:stretch>
            <a:fillRect/>
          </a:stretch>
        </p:blipFill>
        <p:spPr>
          <a:xfrm>
            <a:off x="2894547" y="5408676"/>
            <a:ext cx="6249452" cy="3783002"/>
          </a:xfrm>
          <a:prstGeom prst="rect">
            <a:avLst/>
          </a:prstGeom>
        </p:spPr>
      </p:pic>
      <p:pic>
        <p:nvPicPr>
          <p:cNvPr id="6" name="Picture 5">
            <a:extLst>
              <a:ext uri="{FF2B5EF4-FFF2-40B4-BE49-F238E27FC236}">
                <a16:creationId xmlns:a16="http://schemas.microsoft.com/office/drawing/2014/main" id="{7E777012-871E-2148-A9C3-89BBD481FB16}"/>
              </a:ext>
            </a:extLst>
          </p:cNvPr>
          <p:cNvPicPr>
            <a:picLocks noChangeAspect="1"/>
          </p:cNvPicPr>
          <p:nvPr/>
        </p:nvPicPr>
        <p:blipFill>
          <a:blip r:embed="rId3"/>
          <a:stretch>
            <a:fillRect/>
          </a:stretch>
        </p:blipFill>
        <p:spPr>
          <a:xfrm>
            <a:off x="13838113" y="4040413"/>
            <a:ext cx="2803773" cy="2206173"/>
          </a:xfrm>
          <a:prstGeom prst="rect">
            <a:avLst/>
          </a:prstGeom>
        </p:spPr>
      </p:pic>
      <p:pic>
        <p:nvPicPr>
          <p:cNvPr id="9" name="Picture 8">
            <a:extLst>
              <a:ext uri="{FF2B5EF4-FFF2-40B4-BE49-F238E27FC236}">
                <a16:creationId xmlns:a16="http://schemas.microsoft.com/office/drawing/2014/main" id="{1EAB975C-1269-2A4A-B382-236ECCE440F1}"/>
              </a:ext>
            </a:extLst>
          </p:cNvPr>
          <p:cNvPicPr>
            <a:picLocks noChangeAspect="1"/>
          </p:cNvPicPr>
          <p:nvPr/>
        </p:nvPicPr>
        <p:blipFill>
          <a:blip r:embed="rId4"/>
          <a:stretch>
            <a:fillRect/>
          </a:stretch>
        </p:blipFill>
        <p:spPr>
          <a:xfrm>
            <a:off x="10261347" y="6368649"/>
            <a:ext cx="3270651" cy="3270651"/>
          </a:xfrm>
          <a:prstGeom prst="rect">
            <a:avLst/>
          </a:prstGeom>
        </p:spPr>
      </p:pic>
    </p:spTree>
    <p:extLst>
      <p:ext uri="{BB962C8B-B14F-4D97-AF65-F5344CB8AC3E}">
        <p14:creationId xmlns:p14="http://schemas.microsoft.com/office/powerpoint/2010/main" val="890804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5" name="TextBox 4">
            <a:extLst>
              <a:ext uri="{FF2B5EF4-FFF2-40B4-BE49-F238E27FC236}">
                <a16:creationId xmlns:a16="http://schemas.microsoft.com/office/drawing/2014/main" id="{08CA87DF-7E0D-A746-895C-D7C677D359C7}"/>
              </a:ext>
            </a:extLst>
          </p:cNvPr>
          <p:cNvSpPr txBox="1"/>
          <p:nvPr/>
        </p:nvSpPr>
        <p:spPr>
          <a:xfrm>
            <a:off x="2232214" y="1570044"/>
            <a:ext cx="13807841" cy="3621184"/>
          </a:xfrm>
          <a:prstGeom prst="rect">
            <a:avLst/>
          </a:prstGeom>
          <a:noFill/>
        </p:spPr>
        <p:txBody>
          <a:bodyPr wrap="square" lIns="91440" tIns="45720" rIns="91440" bIns="45720" anchor="t">
            <a:spAutoFit/>
          </a:bodyPr>
          <a:lstStyle/>
          <a:p>
            <a:pPr marL="6350" indent="-6350">
              <a:lnSpc>
                <a:spcPct val="107000"/>
              </a:lnSpc>
              <a:spcAft>
                <a:spcPts val="25"/>
              </a:spcAft>
            </a:pPr>
            <a:r>
              <a:rPr lang="en-US" sz="3600">
                <a:latin typeface="Abadi"/>
                <a:ea typeface="Abadi" panose="020B0604020104020204" pitchFamily="34" charset="0"/>
                <a:cs typeface="Abadi" panose="020B0604020104020204" pitchFamily="34" charset="0"/>
              </a:rPr>
              <a:t> Can magnetic poles be Isolated?               Attraction and Repulsion</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No….                                                   Unike poles attract and.                                                              .                                                           Like poles repel                                    </a:t>
            </a:r>
          </a:p>
          <a:p>
            <a:pPr marL="571500" indent="-571500">
              <a:lnSpc>
                <a:spcPct val="107000"/>
              </a:lnSpc>
              <a:spcAft>
                <a:spcPts val="25"/>
              </a:spcAft>
              <a:buFont typeface="Arial" panose="020B0604020202020204" pitchFamily="34" charset="0"/>
              <a:buChar char="•"/>
            </a:pPr>
            <a:endParaRPr lang="en-US" sz="3600">
              <a:latin typeface="Abadi"/>
              <a:ea typeface="Abadi" panose="020B0604020104020204" pitchFamily="34" charset="0"/>
              <a:cs typeface="Abadi" panose="020B0604020104020204" pitchFamily="34" charset="0"/>
            </a:endParaRPr>
          </a:p>
          <a:p>
            <a:pPr marL="6350" indent="-6350">
              <a:lnSpc>
                <a:spcPct val="107000"/>
              </a:lnSpc>
              <a:spcAft>
                <a:spcPts val="25"/>
              </a:spcAft>
            </a:pPr>
            <a:endParaRPr lang="en-US" sz="3600">
              <a:latin typeface="Abadi"/>
              <a:ea typeface="Abadi" panose="020B0604020104020204" pitchFamily="34" charset="0"/>
              <a:cs typeface="Abadi" panose="020B0604020104020204" pitchFamily="34" charset="0"/>
            </a:endParaRPr>
          </a:p>
          <a:p>
            <a:pPr marL="6350" indent="-6350">
              <a:lnSpc>
                <a:spcPct val="107000"/>
              </a:lnSpc>
              <a:spcAft>
                <a:spcPts val="25"/>
              </a:spcAft>
            </a:pPr>
            <a:endParaRPr lang="en-GB" sz="3600" dirty="0">
              <a:solidFill>
                <a:srgbClr val="000000"/>
              </a:solidFill>
              <a:effectLst/>
              <a:latin typeface="Abadi" panose="020B0604020104020204" pitchFamily="34" charset="0"/>
              <a:ea typeface="Abadi" panose="020B0604020104020204" pitchFamily="34" charset="0"/>
              <a:cs typeface="Abadi" panose="020B0604020104020204" pitchFamily="34" charset="0"/>
            </a:endParaRPr>
          </a:p>
        </p:txBody>
      </p:sp>
      <p:sp>
        <p:nvSpPr>
          <p:cNvPr id="6" name="Rectangle 5"/>
          <p:cNvSpPr/>
          <p:nvPr/>
        </p:nvSpPr>
        <p:spPr>
          <a:xfrm>
            <a:off x="6397725" y="1295491"/>
            <a:ext cx="7577372" cy="1229572"/>
          </a:xfrm>
          <a:prstGeom prst="rect">
            <a:avLst/>
          </a:prstGeom>
        </p:spPr>
        <p:txBody>
          <a:bodyPr wrap="square">
            <a:spAutoFit/>
          </a:bodyPr>
          <a:lstStyle/>
          <a:p>
            <a:pPr marL="628650" indent="-514350">
              <a:buNone/>
            </a:pPr>
            <a:endParaRPr lang="en-US" sz="3600"/>
          </a:p>
          <a:p>
            <a:pPr marL="628650" indent="-514350">
              <a:buNone/>
            </a:pPr>
            <a:endParaRPr lang="en-US" sz="3600" dirty="0"/>
          </a:p>
        </p:txBody>
      </p:sp>
      <p:pic>
        <p:nvPicPr>
          <p:cNvPr id="2" name="Picture 6">
            <a:extLst>
              <a:ext uri="{FF2B5EF4-FFF2-40B4-BE49-F238E27FC236}">
                <a16:creationId xmlns:a16="http://schemas.microsoft.com/office/drawing/2014/main" id="{8E84E209-28F5-0C4E-90CC-D65A5F7308B6}"/>
              </a:ext>
            </a:extLst>
          </p:cNvPr>
          <p:cNvPicPr>
            <a:picLocks noChangeAspect="1"/>
          </p:cNvPicPr>
          <p:nvPr/>
        </p:nvPicPr>
        <p:blipFill>
          <a:blip r:embed="rId2"/>
          <a:stretch>
            <a:fillRect/>
          </a:stretch>
        </p:blipFill>
        <p:spPr>
          <a:xfrm>
            <a:off x="3110745" y="3148649"/>
            <a:ext cx="4536244" cy="6045732"/>
          </a:xfrm>
          <a:prstGeom prst="rect">
            <a:avLst/>
          </a:prstGeom>
        </p:spPr>
      </p:pic>
      <p:pic>
        <p:nvPicPr>
          <p:cNvPr id="9" name="Picture 8">
            <a:extLst>
              <a:ext uri="{FF2B5EF4-FFF2-40B4-BE49-F238E27FC236}">
                <a16:creationId xmlns:a16="http://schemas.microsoft.com/office/drawing/2014/main" id="{E9109DD8-5718-CB4C-B25D-3C9217854EAF}"/>
              </a:ext>
            </a:extLst>
          </p:cNvPr>
          <p:cNvPicPr>
            <a:picLocks noChangeAspect="1"/>
          </p:cNvPicPr>
          <p:nvPr/>
        </p:nvPicPr>
        <p:blipFill>
          <a:blip r:embed="rId3"/>
          <a:stretch>
            <a:fillRect/>
          </a:stretch>
        </p:blipFill>
        <p:spPr>
          <a:xfrm>
            <a:off x="10867720" y="3760886"/>
            <a:ext cx="5073635" cy="50736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6" name="TextBox 5">
            <a:extLst>
              <a:ext uri="{FF2B5EF4-FFF2-40B4-BE49-F238E27FC236}">
                <a16:creationId xmlns:a16="http://schemas.microsoft.com/office/drawing/2014/main" id="{974EA459-E346-604E-A32F-07A898023E9C}"/>
              </a:ext>
            </a:extLst>
          </p:cNvPr>
          <p:cNvSpPr txBox="1"/>
          <p:nvPr/>
        </p:nvSpPr>
        <p:spPr>
          <a:xfrm>
            <a:off x="1600199" y="282575"/>
            <a:ext cx="14478022" cy="9549089"/>
          </a:xfrm>
          <a:prstGeom prst="rect">
            <a:avLst/>
          </a:prstGeom>
          <a:noFill/>
        </p:spPr>
        <p:txBody>
          <a:bodyPr wrap="square" lIns="91440" tIns="45720" rIns="91440" bIns="45720" anchor="t">
            <a:spAutoFit/>
          </a:bodyPr>
          <a:lstStyle/>
          <a:p>
            <a:pPr marL="1600200" indent="-6350">
              <a:lnSpc>
                <a:spcPct val="107000"/>
              </a:lnSpc>
            </a:pPr>
            <a:r>
              <a:rPr lang="en-US" sz="3600">
                <a:solidFill>
                  <a:srgbClr val="00B050"/>
                </a:solidFill>
                <a:latin typeface="Algerian" pitchFamily="82" charset="0"/>
                <a:ea typeface="Baskerville Old Face" panose="02000000000000000000" pitchFamily="2" charset="0"/>
                <a:cs typeface="Abadi" panose="020B0604020104020204" pitchFamily="34" charset="0"/>
              </a:rPr>
              <a:t>Today’s Assignment:</a:t>
            </a:r>
          </a:p>
          <a:p>
            <a:pPr marL="1600200" indent="-6350">
              <a:lnSpc>
                <a:spcPct val="107000"/>
              </a:lnSpc>
            </a:pPr>
            <a:r>
              <a:rPr lang="en-US" sz="3600">
                <a:latin typeface="Abadi" panose="020B0604020104020204" pitchFamily="34" charset="0"/>
                <a:ea typeface="Abadi" panose="020B0604020104020204" pitchFamily="34" charset="0"/>
                <a:cs typeface="Abadi" panose="020B0604020104020204" pitchFamily="34" charset="0"/>
              </a:rPr>
              <a:t>I. </a:t>
            </a:r>
            <a:r>
              <a:rPr lang="en-US" sz="3600" u="sng">
                <a:latin typeface="Abadi" panose="020B0604020104020204" pitchFamily="34" charset="0"/>
                <a:ea typeface="Abadi" panose="020B0604020104020204" pitchFamily="34" charset="0"/>
                <a:cs typeface="Abadi" panose="020B0604020104020204" pitchFamily="34" charset="0"/>
              </a:rPr>
              <a:t>Give one word answer.</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Like poles_____ and unlike poles _____.</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Can a magnetic North poles exist without the magnetic south pole.</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Can we make a magnet with only one pole? True or false.</a:t>
            </a:r>
          </a:p>
          <a:p>
            <a:pPr marL="1593850">
              <a:lnSpc>
                <a:spcPct val="107000"/>
              </a:lnSpc>
            </a:pPr>
            <a:r>
              <a:rPr lang="en-US" sz="3600">
                <a:latin typeface="Abadi" panose="020B0604020104020204" pitchFamily="34" charset="0"/>
                <a:ea typeface="Abadi" panose="020B0604020104020204" pitchFamily="34" charset="0"/>
                <a:cs typeface="Abadi" panose="020B0604020104020204" pitchFamily="34" charset="0"/>
              </a:rPr>
              <a:t>II. Answer in short.</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Why a freely suspended magnet point in the North-South direction?</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What happens to the poles of a magnet if it is broken into two?</a:t>
            </a:r>
          </a:p>
          <a:p>
            <a:pPr marL="2336800" indent="-742950">
              <a:lnSpc>
                <a:spcPct val="107000"/>
              </a:lnSpc>
              <a:buAutoNum type="arabicPeriod"/>
            </a:pPr>
            <a:r>
              <a:rPr lang="en-US" sz="3600">
                <a:latin typeface="Abadi" panose="020B0604020104020204" pitchFamily="34" charset="0"/>
                <a:ea typeface="Abadi" panose="020B0604020104020204" pitchFamily="34" charset="0"/>
                <a:cs typeface="Abadi" panose="020B0604020104020204" pitchFamily="34" charset="0"/>
              </a:rPr>
              <a:t>Will a strong magnet attract a piece of copper? Why?</a:t>
            </a:r>
          </a:p>
          <a:p>
            <a:pPr marL="1593850">
              <a:lnSpc>
                <a:spcPct val="107000"/>
              </a:lnSpc>
            </a:pPr>
            <a:r>
              <a:rPr lang="en-US" sz="3600">
                <a:latin typeface="Abadi" panose="020B0604020104020204" pitchFamily="34" charset="0"/>
                <a:ea typeface="Abadi" panose="020B0604020104020204" pitchFamily="34" charset="0"/>
                <a:cs typeface="Abadi" panose="020B0604020104020204" pitchFamily="34" charset="0"/>
              </a:rPr>
              <a:t>III. Answer in long.</a:t>
            </a:r>
          </a:p>
          <a:p>
            <a:pPr marL="1593850">
              <a:lnSpc>
                <a:spcPct val="107000"/>
              </a:lnSpc>
            </a:pPr>
            <a:r>
              <a:rPr lang="en-US" sz="3600">
                <a:latin typeface="Abadi" panose="020B0604020104020204" pitchFamily="34" charset="0"/>
                <a:ea typeface="Abadi" panose="020B0604020104020204" pitchFamily="34" charset="0"/>
                <a:cs typeface="Abadi" panose="020B0604020104020204" pitchFamily="34" charset="0"/>
              </a:rPr>
              <a:t>1. How will you experimentally show that there are two regions in a magnet where its magnetic strength is concentrated?</a:t>
            </a:r>
          </a:p>
          <a:p>
            <a:pPr marL="1600200" indent="-6350">
              <a:lnSpc>
                <a:spcPct val="107000"/>
              </a:lnSpc>
            </a:pPr>
            <a:endParaRPr lang="en-US" sz="3600" dirty="0">
              <a:solidFill>
                <a:srgbClr val="000000"/>
              </a:solidFill>
              <a:effectLst/>
              <a:latin typeface="Abadi" panose="020B0604020104020204" pitchFamily="34" charset="0"/>
              <a:ea typeface="Abadi" panose="020B0604020104020204" pitchFamily="34" charset="0"/>
              <a:cs typeface="Abadi" panose="020B0604020104020204" pitchFamily="34" charset="0"/>
            </a:endParaRPr>
          </a:p>
        </p:txBody>
      </p:sp>
      <p:sp>
        <p:nvSpPr>
          <p:cNvPr id="7" name="Rectangle 6"/>
          <p:cNvSpPr/>
          <p:nvPr/>
        </p:nvSpPr>
        <p:spPr>
          <a:xfrm>
            <a:off x="2667001" y="7385623"/>
            <a:ext cx="14020800" cy="1569660"/>
          </a:xfrm>
          <a:prstGeom prst="rect">
            <a:avLst/>
          </a:prstGeom>
        </p:spPr>
        <p:txBody>
          <a:bodyPr wrap="square">
            <a:spAutoFit/>
          </a:bodyPr>
          <a:lstStyle/>
          <a:p>
            <a:endParaRPr lang="en-US" sz="3200" dirty="0">
              <a:latin typeface="Abadi" panose="020B0604020104020204" pitchFamily="34" charset="0"/>
            </a:endParaRPr>
          </a:p>
          <a:p>
            <a:endParaRPr lang="en-US" sz="3200" dirty="0">
              <a:latin typeface="Abadi" panose="020B0604020104020204" pitchFamily="34" charset="0"/>
            </a:endParaRPr>
          </a:p>
          <a:p>
            <a:endParaRPr lang="en-US" sz="3200" dirty="0">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B73D1F884AA445A959BCFF5A352018" ma:contentTypeVersion="4" ma:contentTypeDescription="Create a new document." ma:contentTypeScope="" ma:versionID="d42271356be495b8a1f750ee8f28b3d3">
  <xsd:schema xmlns:xsd="http://www.w3.org/2001/XMLSchema" xmlns:xs="http://www.w3.org/2001/XMLSchema" xmlns:p="http://schemas.microsoft.com/office/2006/metadata/properties" xmlns:ns2="71d47c44-c5a5-4d34-a386-9bfc204730f9" targetNamespace="http://schemas.microsoft.com/office/2006/metadata/properties" ma:root="true" ma:fieldsID="72fb6e7c3b3f720c7170d225ed948bf6" ns2:_="">
    <xsd:import namespace="71d47c44-c5a5-4d34-a386-9bfc204730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7c44-c5a5-4d34-a386-9bfc20473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4D39E2-EF4C-4087-891E-7917C0D20731}">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3E4556C2-2EDB-4FF1-9963-1065B464CA26}">
  <ds:schemaRefs>
    <ds:schemaRef ds:uri="http://schemas.microsoft.com/sharepoint/v3/contenttype/forms"/>
  </ds:schemaRefs>
</ds:datastoreItem>
</file>

<file path=customXml/itemProps3.xml><?xml version="1.0" encoding="utf-8"?>
<ds:datastoreItem xmlns:ds="http://schemas.openxmlformats.org/officeDocument/2006/customXml" ds:itemID="{C3C3927C-7B81-4E10-854F-EBE4C3BBA16C}">
  <ds:schemaRefs>
    <ds:schemaRef ds:uri="http://schemas.microsoft.com/office/2006/metadata/contentType"/>
    <ds:schemaRef ds:uri="http://schemas.microsoft.com/office/2006/metadata/properties/metaAttributes"/>
    <ds:schemaRef ds:uri="http://www.w3.org/2000/xmlns/"/>
    <ds:schemaRef ds:uri="http://www.w3.org/2001/XMLSchema"/>
    <ds:schemaRef ds:uri="71d47c44-c5a5-4d34-a386-9bfc204730f9"/>
  </ds:schemaRefs>
</ds:datastoreItem>
</file>

<file path=docProps/app.xml><?xml version="1.0" encoding="utf-8"?>
<Properties xmlns="http://schemas.openxmlformats.org/officeDocument/2006/extended-properties" xmlns:vt="http://schemas.openxmlformats.org/officeDocument/2006/docPropsVTypes">
  <TotalTime>118</TotalTime>
  <Words>245</Words>
  <Application>Microsoft Office PowerPoint</Application>
  <PresentationFormat>Custom</PresentationFormat>
  <Paragraphs>114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FUN WITH MAGNETS </vt:lpstr>
      <vt:lpstr>Jack was a small boy who lived in Norway. One day when he was roaming around his place suddenly he lost his way to his house and started crying. Suddenly he found a man who was crossing him. At once Jack called the man and asked for help. The man agreed to help him. He asked Jack to give some landmarks to identify his house. Jack gave some landmarks where the man told that Jack’s house was in the northern direction from there. The man had a small dial where, there was a needle inside it and it was rotating freely. The man dropped Jack to his house and started moving from there. Jack was surprised and had a questions in his mind,” Is that a magic dial, which showed the way to my home!?”.</vt:lpstr>
      <vt:lpstr>Topics </vt:lpstr>
      <vt:lpstr>https://youtu.be/Eg5iloWP-WI</vt:lpstr>
      <vt:lpstr>PowerPoint Presentation</vt:lpstr>
      <vt:lpstr>             </vt:lpstr>
      <vt:lpstr>Poles of magnet</vt:lpstr>
      <vt:lpstr>PowerPoint Presentation</vt:lpstr>
      <vt:lpstr>PowerPoint Presentation</vt:lpstr>
      <vt:lpstr>PowerPoint Presentation</vt:lpstr>
      <vt:lpstr>https://youtu.be/PcuDZThGZ-k</vt:lpstr>
      <vt:lpstr>PowerPoint Presentation</vt:lpstr>
      <vt:lpstr>PowerPoint Presentation</vt:lpstr>
      <vt:lpstr>Making magnets:  A piece of iron can be magnetized by using a magnet in the following ways 1) Single touch method:                         2) Using Electric current: It is no longer used.                                      Now a days magnetsare produced  </vt:lpstr>
      <vt:lpstr>PowerPoint Presentation</vt:lpstr>
      <vt:lpstr>PowerPoint Presentation</vt:lpstr>
      <vt:lpstr>Magnetic field:  </vt:lpstr>
      <vt:lpstr>https://youtu.be/NWUgK8W-4JM</vt:lpstr>
      <vt:lpstr>Uses of Magnet.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jehanyakavin@gmail.com</cp:lastModifiedBy>
  <cp:revision>159</cp:revision>
  <dcterms:created xsi:type="dcterms:W3CDTF">2006-08-16T00:00:00Z</dcterms:created>
  <dcterms:modified xsi:type="dcterms:W3CDTF">2022-09-07T20:19:44Z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0x0101003CB73D1F884AA445A959BCFF5A352018</vt:lpwstr>
  </property>
</Properties>
</file>